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74"/>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604" r:id="rId60"/>
    <p:sldId id="605" r:id="rId61"/>
    <p:sldId id="592" r:id="rId62"/>
    <p:sldId id="593" r:id="rId63"/>
    <p:sldId id="594" r:id="rId64"/>
    <p:sldId id="595" r:id="rId65"/>
    <p:sldId id="596" r:id="rId66"/>
    <p:sldId id="597" r:id="rId67"/>
    <p:sldId id="598" r:id="rId68"/>
    <p:sldId id="599" r:id="rId69"/>
    <p:sldId id="600" r:id="rId70"/>
    <p:sldId id="601" r:id="rId71"/>
    <p:sldId id="602" r:id="rId72"/>
    <p:sldId id="603" r:id="rId7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70" d="100"/>
          <a:sy n="70" d="100"/>
        </p:scale>
        <p:origin x="-924" y="-660"/>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You have now seen three ways to insert a blank table. Text separated by commas, tabs, paragraphs, or another character can also be converted to a table with the Convert Text to Table command on the Table menu.</a:t>
            </a:r>
          </a:p>
          <a:p>
            <a:r>
              <a:rPr lang="en-US" sz="1200" b="1" dirty="0" smtClean="0"/>
              <a:t>Troubleshooting </a:t>
            </a:r>
            <a:r>
              <a:rPr lang="en-US" sz="1200" dirty="0" smtClean="0"/>
              <a:t>When drawing tables with the pencil tool, note that this tool will draw squares and</a:t>
            </a:r>
            <a:r>
              <a:rPr lang="en-US" sz="1200" cap="all" dirty="0" smtClean="0"/>
              <a:t> </a:t>
            </a:r>
            <a:r>
              <a:rPr lang="en-US" sz="1200" dirty="0" smtClean="0"/>
              <a:t>rectangles as well as lines. If you are trying to draw a straight line and you move the pencil</a:t>
            </a:r>
            <a:r>
              <a:rPr lang="en-US" sz="1200" cap="all" dirty="0" smtClean="0"/>
              <a:t> </a:t>
            </a:r>
            <a:r>
              <a:rPr lang="en-US" sz="1200" dirty="0" smtClean="0"/>
              <a:t>off your straight path, Word may think you are trying to draw a rectangle and insert one</a:t>
            </a:r>
            <a:r>
              <a:rPr lang="en-US" sz="1200" cap="all" dirty="0" smtClean="0"/>
              <a:t> </a:t>
            </a:r>
            <a:r>
              <a:rPr lang="en-US" sz="1200" dirty="0" smtClean="0"/>
              <a:t>for you. If this happens, just click the Undo button on the Quick Access Toolbar and try</a:t>
            </a:r>
            <a:r>
              <a:rPr lang="en-US" sz="1200" cap="all" dirty="0" smtClean="0"/>
              <a:t> </a:t>
            </a:r>
            <a:r>
              <a:rPr lang="en-US" sz="1200" dirty="0" smtClean="0"/>
              <a:t>again. It might take a bit of practice to master the difference between drawing straight</a:t>
            </a:r>
            <a:r>
              <a:rPr lang="en-US" sz="1200" cap="all" dirty="0" smtClean="0"/>
              <a:t> </a:t>
            </a:r>
            <a:r>
              <a:rPr lang="en-US" sz="1200" dirty="0" smtClean="0"/>
              <a:t>lines and drawing rectangles</a:t>
            </a:r>
            <a:r>
              <a:rPr lang="en-US" sz="1200" cap="all" dirty="0" smtClean="0"/>
              <a:t>.</a:t>
            </a:r>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A table can be moved to a new page or a new document by clicking the move handle to select the table and then using the Cut and Paste commands. You can also use the Copy command to leave a copy of the table in the original location.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Arial"/>
              <a:buNone/>
            </a:pPr>
            <a:r>
              <a:rPr lang="en-US" sz="1200" b="1" dirty="0" smtClean="0"/>
              <a:t>Another Way: </a:t>
            </a:r>
            <a:r>
              <a:rPr lang="en-US" sz="1200" dirty="0" smtClean="0"/>
              <a:t>Position the pointer outside the table, above the column containing the phone numbers. The pointer changes to a down selection arrow. Click to select the column.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cap="all" dirty="0" smtClean="0"/>
              <a:t>T</a:t>
            </a:r>
            <a:r>
              <a:rPr lang="en-US" sz="1200" dirty="0" smtClean="0"/>
              <a:t>he Table Properties dialog box can be accessed from the shortcut menu by right-clicking</a:t>
            </a:r>
            <a:r>
              <a:rPr lang="en-US" sz="1200" cap="all" dirty="0" smtClean="0"/>
              <a:t> </a:t>
            </a:r>
            <a:r>
              <a:rPr lang="en-US" sz="1200" dirty="0" smtClean="0"/>
              <a:t>anywhere in the table and selecting Table Properties.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dirty="0" smtClean="0"/>
              <a:t>The Cut and Paste commands were covered Lesson 2.</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Instead of using the shortcut menu, you can also use the Cut and Paste commands  in the Clipboard group on the Home tab to cut and move rows and columns.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Repeating rows are only visible in Print Layout view or on a printed document.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You can sort up to three columns of data in the Sort dialog box. Before beginning the sort process, you must select the column (or columns) to be sorted.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You can access the Merge Cells command on the shortcut menu. The Merge Cells command is visible only when you have multiple cells selected in a table.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11/9/2012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11/9/2012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11/9/2012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11/9/2012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11/9/2012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11/9/2012</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Creating Tables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Insert Table Dialog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to insert the table. You inserted a new table with 9 columns and 3 rows.</a:t>
            </a:r>
          </a:p>
          <a:p>
            <a:pPr marL="457200" indent="-457200">
              <a:buFont typeface="+mj-lt"/>
              <a:buAutoNum type="arabicPeriod" startAt="4"/>
            </a:pPr>
            <a:r>
              <a:rPr lang="en-US" sz="2400" dirty="0" smtClean="0"/>
              <a:t>Click </a:t>
            </a:r>
            <a:r>
              <a:rPr lang="en-US" sz="2400" dirty="0"/>
              <a:t>below the table and press </a:t>
            </a:r>
            <a:r>
              <a:rPr lang="en-US" sz="2400" b="1" dirty="0"/>
              <a:t>Enter</a:t>
            </a:r>
            <a:r>
              <a:rPr lang="en-US" sz="2400" dirty="0"/>
              <a:t> twice to insert a blank line.</a:t>
            </a:r>
          </a:p>
          <a:p>
            <a:pPr marL="457200" indent="-457200">
              <a:buFont typeface="+mj-lt"/>
              <a:buAutoNum type="arabicPeriod" startAt="4"/>
            </a:pPr>
            <a:r>
              <a:rPr lang="en-US" sz="2400" b="1" dirty="0" smtClean="0"/>
              <a:t>SAVE</a:t>
            </a:r>
            <a:r>
              <a:rPr lang="en-US" sz="2400" dirty="0" smtClean="0"/>
              <a:t> </a:t>
            </a:r>
            <a:r>
              <a:rPr lang="en-US" sz="2400" dirty="0"/>
              <a:t>the document in the lesson folder on your USB flash drive.</a:t>
            </a:r>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Drawing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provides the option to draw complex tables using the Draw Table command, which lets you draw a table as you would with a pencil and piece of paper. </a:t>
            </a:r>
            <a:endParaRPr lang="en-US" sz="2400" dirty="0" smtClean="0"/>
          </a:p>
          <a:p>
            <a:r>
              <a:rPr lang="en-US" sz="2400" dirty="0" smtClean="0"/>
              <a:t>The </a:t>
            </a:r>
            <a:r>
              <a:rPr lang="en-US" sz="2400" dirty="0"/>
              <a:t>Draw Table command transforms the mouse pointer into a pencil tool, which you can use to draw the outline of the table, then draw rows and columns exactly where you need them. </a:t>
            </a:r>
            <a:endParaRPr lang="en-US" sz="2400" dirty="0" smtClean="0"/>
          </a:p>
          <a:p>
            <a:r>
              <a:rPr lang="en-US" sz="2400" dirty="0" smtClean="0"/>
              <a:t>In the following exercise, </a:t>
            </a:r>
            <a:r>
              <a:rPr lang="en-US" sz="2400" dirty="0"/>
              <a:t>you use the Draw Table command from the Table menu</a:t>
            </a:r>
            <a:r>
              <a:rPr lang="en-US" sz="2400" dirty="0" smtClean="0"/>
              <a:t>.</a:t>
            </a:r>
            <a:endParaRPr lang="en-US" sz="2400" dirty="0"/>
          </a:p>
        </p:txBody>
      </p:sp>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Draw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On </a:t>
            </a:r>
            <a:r>
              <a:rPr lang="en-US" sz="2400" dirty="0"/>
              <a:t>the View tab, in the Show group, click the </a:t>
            </a:r>
            <a:r>
              <a:rPr lang="en-US" sz="2400" b="1" dirty="0"/>
              <a:t>check box</a:t>
            </a:r>
            <a:r>
              <a:rPr lang="en-US" sz="2400" dirty="0"/>
              <a:t> to display the </a:t>
            </a:r>
            <a:r>
              <a:rPr lang="en-US" sz="2400" b="1" dirty="0"/>
              <a:t>Ruler</a:t>
            </a:r>
            <a:r>
              <a:rPr lang="en-US" sz="2400" dirty="0"/>
              <a:t>.</a:t>
            </a:r>
          </a:p>
          <a:p>
            <a:pPr marL="457200" indent="-457200">
              <a:buFont typeface="+mj-lt"/>
              <a:buAutoNum type="arabicPeriod"/>
            </a:pPr>
            <a:r>
              <a:rPr lang="en-US" sz="2400" dirty="0" smtClean="0"/>
              <a:t>On </a:t>
            </a:r>
            <a:r>
              <a:rPr lang="en-US" sz="2400" dirty="0"/>
              <a:t>the Insert tab, in the Tables group, click the </a:t>
            </a:r>
            <a:r>
              <a:rPr lang="en-US" sz="2400" b="1" dirty="0"/>
              <a:t>Table</a:t>
            </a:r>
            <a:r>
              <a:rPr lang="en-US" sz="2400" dirty="0"/>
              <a:t> button. Select </a:t>
            </a:r>
            <a:r>
              <a:rPr lang="en-US" sz="2400" b="1" dirty="0"/>
              <a:t>Draw Table</a:t>
            </a:r>
            <a:r>
              <a:rPr lang="en-US" sz="2400" dirty="0"/>
              <a:t> from the menu. The pointer becomes a pencil tool</a:t>
            </a:r>
            <a:r>
              <a:rPr lang="en-US" sz="2400" dirty="0" smtClean="0"/>
              <a:t>.</a:t>
            </a:r>
            <a:endParaRPr lang="en-US" sz="2400" dirty="0"/>
          </a:p>
        </p:txBody>
      </p:sp>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To </a:t>
            </a:r>
            <a:r>
              <a:rPr lang="en-US" sz="2400" dirty="0"/>
              <a:t>begin drawing the table shown </a:t>
            </a:r>
            <a:r>
              <a:rPr lang="en-US" sz="2400" dirty="0" smtClean="0"/>
              <a:t>below,</a:t>
            </a:r>
            <a:r>
              <a:rPr lang="en-US" sz="2400" b="1" dirty="0" smtClean="0"/>
              <a:t> </a:t>
            </a:r>
            <a:r>
              <a:rPr lang="en-US" sz="2400" dirty="0"/>
              <a:t>click at the </a:t>
            </a:r>
            <a:r>
              <a:rPr lang="en-US" sz="2400" b="1" dirty="0"/>
              <a:t>blinking insertion point</a:t>
            </a:r>
            <a:r>
              <a:rPr lang="en-US" sz="2400" dirty="0"/>
              <a:t> and drag down and to the right until you draw a rectangle that is approximately </a:t>
            </a:r>
            <a:r>
              <a:rPr lang="en-US" sz="2400" b="1" dirty="0"/>
              <a:t>3 inches</a:t>
            </a:r>
            <a:r>
              <a:rPr lang="en-US" sz="2400" dirty="0"/>
              <a:t> </a:t>
            </a:r>
            <a:r>
              <a:rPr lang="en-US" sz="2400" b="1" dirty="0"/>
              <a:t>high</a:t>
            </a:r>
            <a:r>
              <a:rPr lang="en-US" sz="2400" dirty="0"/>
              <a:t> and </a:t>
            </a:r>
            <a:r>
              <a:rPr lang="en-US" sz="2400" b="1" dirty="0"/>
              <a:t>6 inches</a:t>
            </a:r>
            <a:r>
              <a:rPr lang="en-US" sz="2400" dirty="0"/>
              <a:t> </a:t>
            </a:r>
            <a:r>
              <a:rPr lang="en-US" sz="2400" b="1" dirty="0"/>
              <a:t>wide</a:t>
            </a:r>
            <a:r>
              <a:rPr lang="en-US" sz="2400" dirty="0" smtClean="0"/>
              <a:t>.</a:t>
            </a:r>
            <a:endParaRPr lang="en-US" sz="2400" dirty="0"/>
          </a:p>
        </p:txBody>
      </p:sp>
      <p:pic>
        <p:nvPicPr>
          <p:cNvPr id="2" name="Picture 1" descr="06.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3356992"/>
            <a:ext cx="6258560" cy="2707974"/>
          </a:xfrm>
          <a:prstGeom prst="rect">
            <a:avLst/>
          </a:prstGeom>
        </p:spPr>
      </p:pic>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Starting </a:t>
            </a:r>
            <a:r>
              <a:rPr lang="en-US" sz="2400" dirty="0"/>
              <a:t>at about </a:t>
            </a:r>
            <a:r>
              <a:rPr lang="en-US" sz="2400" b="1" dirty="0" smtClean="0"/>
              <a:t>1 </a:t>
            </a:r>
            <a:r>
              <a:rPr lang="en-US" sz="2400" b="1" dirty="0"/>
              <a:t>inch</a:t>
            </a:r>
            <a:r>
              <a:rPr lang="en-US" sz="2400" dirty="0"/>
              <a:t> down from the top, click and </a:t>
            </a:r>
            <a:r>
              <a:rPr lang="en-US" sz="2400" b="1" dirty="0"/>
              <a:t>drag the</a:t>
            </a:r>
            <a:r>
              <a:rPr lang="en-US" sz="2400" dirty="0"/>
              <a:t> </a:t>
            </a:r>
            <a:r>
              <a:rPr lang="en-US" sz="2400" b="1" dirty="0"/>
              <a:t>pencil</a:t>
            </a:r>
            <a:r>
              <a:rPr lang="en-US" sz="2400" b="1" i="1" dirty="0"/>
              <a:t> </a:t>
            </a:r>
            <a:r>
              <a:rPr lang="en-US" sz="2400" dirty="0"/>
              <a:t>from the </a:t>
            </a:r>
            <a:r>
              <a:rPr lang="en-US" sz="2400" b="1" dirty="0"/>
              <a:t>left border to the right border</a:t>
            </a:r>
            <a:r>
              <a:rPr lang="en-US" sz="2400" dirty="0"/>
              <a:t> to draw a horizontal line.</a:t>
            </a:r>
          </a:p>
          <a:p>
            <a:pPr marL="457200" indent="-457200">
              <a:buFont typeface="+mj-lt"/>
              <a:buAutoNum type="arabicPeriod" startAt="4"/>
            </a:pPr>
            <a:r>
              <a:rPr lang="en-US" sz="2400" dirty="0" smtClean="0"/>
              <a:t>Draw </a:t>
            </a:r>
            <a:r>
              <a:rPr lang="en-US" sz="2400" b="1" dirty="0"/>
              <a:t>two more horizontal lines</a:t>
            </a:r>
            <a:r>
              <a:rPr lang="en-US" sz="2400" dirty="0"/>
              <a:t> about </a:t>
            </a:r>
            <a:r>
              <a:rPr lang="en-US" sz="2400" b="1" dirty="0"/>
              <a:t>0.5</a:t>
            </a:r>
            <a:r>
              <a:rPr lang="en-US" sz="2400" dirty="0"/>
              <a:t> apart.</a:t>
            </a:r>
          </a:p>
          <a:p>
            <a:pPr marL="457200" indent="-457200">
              <a:buFont typeface="+mj-lt"/>
              <a:buAutoNum type="arabicPeriod" startAt="4"/>
            </a:pPr>
            <a:r>
              <a:rPr lang="en-US" sz="2400" dirty="0" smtClean="0"/>
              <a:t>Starting </a:t>
            </a:r>
            <a:r>
              <a:rPr lang="en-US" sz="2400" dirty="0"/>
              <a:t>at about </a:t>
            </a:r>
            <a:r>
              <a:rPr lang="en-US" sz="2400" b="1" dirty="0"/>
              <a:t>1 inch</a:t>
            </a:r>
            <a:r>
              <a:rPr lang="en-US" sz="2400" dirty="0"/>
              <a:t> from the left side, click and </a:t>
            </a:r>
            <a:r>
              <a:rPr lang="en-US" sz="2400" b="1" dirty="0"/>
              <a:t>drag the pencil</a:t>
            </a:r>
            <a:r>
              <a:rPr lang="en-US" sz="2400" dirty="0"/>
              <a:t> from the first line you drew to the bottom to create a column.</a:t>
            </a:r>
          </a:p>
          <a:p>
            <a:pPr marL="457200" indent="-457200">
              <a:buFont typeface="+mj-lt"/>
              <a:buAutoNum type="arabicPeriod" startAt="4"/>
            </a:pPr>
            <a:r>
              <a:rPr lang="en-US" sz="2400" dirty="0" smtClean="0"/>
              <a:t>Move </a:t>
            </a:r>
            <a:r>
              <a:rPr lang="en-US" sz="2400" dirty="0"/>
              <a:t>over about </a:t>
            </a:r>
            <a:r>
              <a:rPr lang="en-US" sz="2400" b="1" dirty="0"/>
              <a:t>1 inch</a:t>
            </a:r>
            <a:r>
              <a:rPr lang="en-US" sz="2400" dirty="0"/>
              <a:t> and draw a line from the </a:t>
            </a:r>
            <a:r>
              <a:rPr lang="en-US" sz="2400" b="1" dirty="0"/>
              <a:t>top </a:t>
            </a:r>
            <a:r>
              <a:rPr lang="en-US" sz="2400" dirty="0"/>
              <a:t>of the table to the </a:t>
            </a:r>
            <a:r>
              <a:rPr lang="en-US" sz="2400" b="1" dirty="0"/>
              <a:t>bottom</a:t>
            </a:r>
            <a:r>
              <a:rPr lang="en-US" sz="2400" dirty="0"/>
              <a:t>. If you drew a line in the wrong position, click the Eraser on the Draw Borders group and begin again</a:t>
            </a:r>
            <a:r>
              <a:rPr lang="en-US" sz="2400" dirty="0" smtClean="0"/>
              <a:t>.</a:t>
            </a:r>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Draw </a:t>
            </a:r>
            <a:r>
              <a:rPr lang="en-US" sz="2400" dirty="0"/>
              <a:t>three more vertical lines about</a:t>
            </a:r>
            <a:r>
              <a:rPr lang="en-US" sz="2400" b="1" i="1" dirty="0"/>
              <a:t> </a:t>
            </a:r>
            <a:r>
              <a:rPr lang="en-US" sz="2400" b="1" dirty="0"/>
              <a:t>1 inch</a:t>
            </a:r>
            <a:r>
              <a:rPr lang="en-US" sz="2400" dirty="0"/>
              <a:t> apart from the first horizontal line to the bottom of the table to create a total of six columns. Your table should look similar to </a:t>
            </a:r>
            <a:r>
              <a:rPr lang="en-US" sz="2400" dirty="0" smtClean="0"/>
              <a:t>the one on slide 13. </a:t>
            </a:r>
            <a:r>
              <a:rPr lang="en-US" sz="2400" dirty="0"/>
              <a:t>Click the </a:t>
            </a:r>
            <a:r>
              <a:rPr lang="en-US" sz="2400" b="1" dirty="0"/>
              <a:t>Draw Table</a:t>
            </a:r>
            <a:r>
              <a:rPr lang="en-US" sz="2400" dirty="0"/>
              <a:t> button on Draw Borders to turn the pencil tool off.</a:t>
            </a:r>
          </a:p>
          <a:p>
            <a:pPr marL="457200" indent="-457200">
              <a:buFont typeface="+mj-lt"/>
              <a:buAutoNum type="arabicPeriod" startAt="8"/>
            </a:pPr>
            <a:r>
              <a:rPr lang="en-US" sz="2400" dirty="0" smtClean="0"/>
              <a:t>Click </a:t>
            </a:r>
            <a:r>
              <a:rPr lang="en-US" sz="2400" b="1" dirty="0"/>
              <a:t>below the table</a:t>
            </a:r>
            <a:r>
              <a:rPr lang="en-US" sz="2400" dirty="0"/>
              <a:t> and press </a:t>
            </a:r>
            <a:r>
              <a:rPr lang="en-US" sz="2400" b="1" dirty="0"/>
              <a:t>Enter</a:t>
            </a:r>
            <a:r>
              <a:rPr lang="en-US" sz="2400" dirty="0"/>
              <a:t> twice to create a blank line. If necessary, place your insertion point outside of the last cell, and then press </a:t>
            </a:r>
            <a:r>
              <a:rPr lang="en-US" sz="2400" b="1" dirty="0"/>
              <a:t>Enter</a:t>
            </a:r>
            <a:r>
              <a:rPr lang="en-US" sz="2400" dirty="0"/>
              <a:t>.</a:t>
            </a:r>
          </a:p>
          <a:p>
            <a:pPr marL="457200" indent="-457200">
              <a:buFont typeface="+mj-lt"/>
              <a:buAutoNum type="arabicPeriod" startAt="8"/>
            </a:pPr>
            <a:r>
              <a:rPr lang="en-US" sz="2400" b="1" dirty="0" smtClean="0"/>
              <a:t>SAVE</a:t>
            </a:r>
            <a:r>
              <a:rPr lang="en-US" sz="2400" dirty="0" smtClean="0"/>
              <a:t> </a:t>
            </a:r>
            <a:r>
              <a:rPr lang="en-US" sz="2400" dirty="0"/>
              <a:t>the document in the lesson folder on your USB flash drive.</a:t>
            </a:r>
          </a:p>
          <a:p>
            <a:r>
              <a:rPr lang="en-US" sz="2400" b="1" dirty="0"/>
              <a:t>LEAVE</a:t>
            </a:r>
            <a:r>
              <a:rPr lang="en-US" sz="2400" dirty="0"/>
              <a:t> the document open to use in the next exercise</a:t>
            </a:r>
            <a:r>
              <a:rPr lang="en-US" sz="2400" dirty="0" smtClean="0"/>
              <a:t>.</a:t>
            </a:r>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Quick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Quick </a:t>
            </a:r>
            <a:r>
              <a:rPr lang="en-US" sz="2400" b="1" i="1" dirty="0"/>
              <a:t>Tables</a:t>
            </a:r>
            <a:r>
              <a:rPr lang="en-US" sz="2400" dirty="0"/>
              <a:t> are built-in preformatted tables, such as calendars and tabular lists to insert and use in your documents. </a:t>
            </a:r>
            <a:endParaRPr lang="en-US" sz="2400" dirty="0" smtClean="0"/>
          </a:p>
          <a:p>
            <a:r>
              <a:rPr lang="en-US" sz="2400" dirty="0" smtClean="0"/>
              <a:t>Word </a:t>
            </a:r>
            <a:r>
              <a:rPr lang="en-US" sz="2400" dirty="0"/>
              <a:t>provides a variety of Quick Tables that you can insert into your documents. </a:t>
            </a:r>
            <a:endParaRPr lang="en-US" sz="2400" dirty="0" smtClean="0"/>
          </a:p>
          <a:p>
            <a:r>
              <a:rPr lang="en-US" sz="2400" dirty="0" smtClean="0"/>
              <a:t>In the following exercise, </a:t>
            </a:r>
            <a:r>
              <a:rPr lang="en-US" sz="2400" dirty="0"/>
              <a:t>you will insert a Quick Table calendar into a document. </a:t>
            </a:r>
            <a:endParaRPr lang="en-US" sz="2400" dirty="0" smtClean="0"/>
          </a:p>
          <a:p>
            <a:r>
              <a:rPr lang="en-US" sz="2400" dirty="0" smtClean="0"/>
              <a:t>The </a:t>
            </a:r>
            <a:r>
              <a:rPr lang="en-US" sz="2400" dirty="0"/>
              <a:t>Quick Table calendar can be edited to reflect the current month and year</a:t>
            </a:r>
            <a:r>
              <a:rPr lang="en-US" sz="2400" dirty="0" smtClean="0"/>
              <a:t>.</a:t>
            </a:r>
            <a:endParaRPr lang="en-US" sz="2400" dirty="0"/>
          </a:p>
        </p:txBody>
      </p:sp>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Quick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lvl="0" indent="-457200">
              <a:buFont typeface="+mj-lt"/>
              <a:buAutoNum type="arabicPeriod"/>
            </a:pPr>
            <a:r>
              <a:rPr lang="en-US" sz="2400" dirty="0"/>
              <a:t>On the Insert tab, in the Tables group, click the </a:t>
            </a:r>
            <a:r>
              <a:rPr lang="en-US" sz="2400" b="1" i="1" dirty="0"/>
              <a:t>Table</a:t>
            </a:r>
            <a:r>
              <a:rPr lang="en-US" sz="2400" dirty="0"/>
              <a:t> button. Select </a:t>
            </a:r>
            <a:r>
              <a:rPr lang="en-US" sz="2400" b="1" dirty="0"/>
              <a:t>Quick Tables</a:t>
            </a:r>
            <a:r>
              <a:rPr lang="en-US" sz="2400" dirty="0"/>
              <a:t> from the menu. A gallery of built-in Quick Tables appears, as shown </a:t>
            </a:r>
            <a:r>
              <a:rPr lang="en-US" sz="2400" dirty="0" smtClean="0"/>
              <a:t>on the next slide.</a:t>
            </a:r>
            <a:endParaRPr lang="en-US" sz="2400" dirty="0"/>
          </a:p>
          <a:p>
            <a:endParaRPr lang="en-US" sz="2400" dirty="0"/>
          </a:p>
          <a:p>
            <a:endParaRPr lang="en-US" sz="2400" dirty="0"/>
          </a:p>
        </p:txBody>
      </p:sp>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Quick Table</a:t>
            </a:r>
            <a:endParaRPr lang="en-US" dirty="0" smtClean="0">
              <a:ea typeface="+mj-ea"/>
              <a:cs typeface="+mj-cs"/>
            </a:endParaRPr>
          </a:p>
        </p:txBody>
      </p:sp>
      <p:pic>
        <p:nvPicPr>
          <p:cNvPr id="2" name="Picture 1" descr="06.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1628800"/>
            <a:ext cx="4606012" cy="4752460"/>
          </a:xfrm>
          <a:prstGeom prst="rect">
            <a:avLst/>
          </a:prstGeom>
        </p:spPr>
      </p:pic>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Quick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Select </a:t>
            </a:r>
            <a:r>
              <a:rPr lang="en-US" sz="2400" b="1" dirty="0"/>
              <a:t>Calendar 2</a:t>
            </a:r>
            <a:r>
              <a:rPr lang="en-US" sz="2400" dirty="0"/>
              <a:t>. The data in the calendar can be edited to display the current month and year.</a:t>
            </a:r>
          </a:p>
          <a:p>
            <a:pPr marL="457200" indent="-457200">
              <a:buFont typeface="+mj-lt"/>
              <a:buAutoNum type="arabicPeriod" startAt="2"/>
            </a:pPr>
            <a:r>
              <a:rPr lang="en-US" sz="2400" b="1" dirty="0" smtClean="0"/>
              <a:t>SAVE</a:t>
            </a:r>
            <a:r>
              <a:rPr lang="en-US" sz="2400" dirty="0" smtClean="0"/>
              <a:t> </a:t>
            </a:r>
            <a:r>
              <a:rPr lang="en-US" sz="2400" dirty="0"/>
              <a:t>the document in the lesson folder on your USB flash drive, then </a:t>
            </a:r>
            <a:r>
              <a:rPr lang="en-US" sz="2400" b="1" dirty="0"/>
              <a:t>CLOSE </a:t>
            </a:r>
            <a:r>
              <a:rPr lang="en-US" sz="2400" dirty="0"/>
              <a:t>the file.</a:t>
            </a:r>
          </a:p>
          <a:p>
            <a:r>
              <a:rPr lang="en-US" sz="2400" b="1" dirty="0"/>
              <a:t>LEAVE</a:t>
            </a:r>
            <a:r>
              <a:rPr lang="en-US" sz="2400" dirty="0"/>
              <a:t> Word open to use in the next exercise</a:t>
            </a:r>
            <a:r>
              <a:rPr lang="en-US" sz="2400" dirty="0" smtClean="0"/>
              <a:t>.</a:t>
            </a:r>
            <a:endParaRPr lang="en-US" sz="2400" dirty="0"/>
          </a:p>
        </p:txBody>
      </p:sp>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2" name="Picture 1" descr="06.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840" y="1628800"/>
            <a:ext cx="8148320" cy="306299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Software Orientation</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inserting a table, Word displays Table Tools in the Ribbon, as shown </a:t>
            </a:r>
            <a:r>
              <a:rPr lang="en-US" sz="2400" dirty="0" smtClean="0"/>
              <a:t>below. </a:t>
            </a:r>
            <a:r>
              <a:rPr lang="en-US" sz="2400" dirty="0"/>
              <a:t>It is important to become familiar with the commands available in the Design tab under Table Tools. Use this ﬁgure as a reference throughout this lesson as well as the rest of this book</a:t>
            </a:r>
            <a:r>
              <a:rPr lang="en-US" sz="2400" dirty="0" smtClean="0"/>
              <a:t>.</a:t>
            </a:r>
            <a:endParaRPr lang="en-US" sz="2400" dirty="0"/>
          </a:p>
        </p:txBody>
      </p:sp>
      <p:pic>
        <p:nvPicPr>
          <p:cNvPr id="2" name="Picture 1" descr="06.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59" y="3726304"/>
            <a:ext cx="8003519" cy="2034416"/>
          </a:xfrm>
          <a:prstGeom prst="rect">
            <a:avLst/>
          </a:prstGeom>
        </p:spPr>
      </p:pic>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Once </a:t>
            </a:r>
            <a:r>
              <a:rPr lang="en-US" sz="2400" dirty="0"/>
              <a:t>a table has been inserted into a document, a preformatted style can be applied using Quick Styles from the Table Styles and Table Style Options groups. </a:t>
            </a:r>
            <a:endParaRPr lang="en-US" sz="2400" dirty="0" smtClean="0"/>
          </a:p>
          <a:p>
            <a:r>
              <a:rPr lang="en-US" sz="2400" dirty="0" smtClean="0"/>
              <a:t>Quick </a:t>
            </a:r>
            <a:r>
              <a:rPr lang="en-US" sz="2400" dirty="0"/>
              <a:t>Styles add a professional appearance to the tables in your documents.</a:t>
            </a:r>
          </a:p>
          <a:p>
            <a:endParaRPr lang="en-US" sz="2400" dirty="0"/>
          </a:p>
        </p:txBody>
      </p:sp>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Quick Style to a Table</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50"/>
              </a:spcBef>
            </a:pPr>
            <a:r>
              <a:rPr lang="en-US" sz="2300" dirty="0" smtClean="0"/>
              <a:t>With </a:t>
            </a:r>
            <a:r>
              <a:rPr lang="en-US" sz="2300" dirty="0"/>
              <a:t>Quick Styles, it easy to quickly change a table’s formatting. </a:t>
            </a:r>
            <a:endParaRPr lang="en-US" sz="2300" dirty="0" smtClean="0"/>
          </a:p>
          <a:p>
            <a:pPr>
              <a:spcBef>
                <a:spcPts val="450"/>
              </a:spcBef>
            </a:pPr>
            <a:r>
              <a:rPr lang="en-US" sz="2300" dirty="0" smtClean="0"/>
              <a:t>You </a:t>
            </a:r>
            <a:r>
              <a:rPr lang="en-US" sz="2300" dirty="0"/>
              <a:t>can apply styles to tables in much the same way you learned to apply styles to text in previous lessons, by positioning the insertion point in the table before selecting a style from the Quick Styles gallery. </a:t>
            </a:r>
            <a:endParaRPr lang="en-US" sz="2300" dirty="0" smtClean="0"/>
          </a:p>
          <a:p>
            <a:pPr>
              <a:spcBef>
                <a:spcPts val="450"/>
              </a:spcBef>
            </a:pPr>
            <a:r>
              <a:rPr lang="en-US" sz="2300" dirty="0" smtClean="0"/>
              <a:t>You </a:t>
            </a:r>
            <a:r>
              <a:rPr lang="en-US" sz="2300" dirty="0"/>
              <a:t>can preview the style before applying it and change the style as many times as needed. </a:t>
            </a:r>
            <a:endParaRPr lang="en-US" sz="2300" dirty="0" smtClean="0"/>
          </a:p>
          <a:p>
            <a:pPr>
              <a:spcBef>
                <a:spcPts val="450"/>
              </a:spcBef>
            </a:pPr>
            <a:r>
              <a:rPr lang="en-US" sz="2300" dirty="0" smtClean="0"/>
              <a:t>You </a:t>
            </a:r>
            <a:r>
              <a:rPr lang="en-US" sz="2300" dirty="0"/>
              <a:t>can modify an existing Table Style or create a New Table Style and add it to the gallery, then modify or delete it, as appropriate. </a:t>
            </a:r>
            <a:endParaRPr lang="en-US" sz="2300" dirty="0" smtClean="0"/>
          </a:p>
          <a:p>
            <a:pPr>
              <a:spcBef>
                <a:spcPts val="450"/>
              </a:spcBef>
            </a:pPr>
            <a:r>
              <a:rPr lang="en-US" sz="2300" dirty="0" smtClean="0"/>
              <a:t>In the following exercise, </a:t>
            </a:r>
            <a:r>
              <a:rPr lang="en-US" sz="2300" dirty="0"/>
              <a:t>you apply a Quick Style to a table in your Word document.</a:t>
            </a:r>
          </a:p>
          <a:p>
            <a:endParaRPr lang="en-US" sz="2400" dirty="0"/>
          </a:p>
        </p:txBody>
      </p:sp>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Quick Style to a Table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b="1" i="1" dirty="0"/>
              <a:t>clients</a:t>
            </a:r>
            <a:r>
              <a:rPr lang="en-US" sz="2400" dirty="0"/>
              <a:t> from the data files for this lesson.</a:t>
            </a:r>
          </a:p>
          <a:p>
            <a:pPr marL="457200" indent="-457200">
              <a:buFont typeface="+mj-lt"/>
              <a:buAutoNum type="arabicPeriod"/>
            </a:pPr>
            <a:r>
              <a:rPr lang="en-US" sz="2400" dirty="0" smtClean="0"/>
              <a:t>The </a:t>
            </a:r>
            <a:r>
              <a:rPr lang="en-US" sz="2400" dirty="0"/>
              <a:t>insertion point is positioned in the table.</a:t>
            </a:r>
          </a:p>
          <a:p>
            <a:pPr marL="457200" indent="-457200">
              <a:buFont typeface="+mj-lt"/>
              <a:buAutoNum type="arabicPeriod"/>
            </a:pPr>
            <a:r>
              <a:rPr lang="en-US" sz="2400" dirty="0" smtClean="0"/>
              <a:t>On </a:t>
            </a:r>
            <a:r>
              <a:rPr lang="en-US" sz="2400" dirty="0"/>
              <a:t>the Design tab, in the Table Styles group, click the </a:t>
            </a:r>
            <a:r>
              <a:rPr lang="en-US" sz="2400" dirty="0" smtClean="0"/>
              <a:t/>
            </a:r>
            <a:br>
              <a:rPr lang="en-US" sz="2400" dirty="0" smtClean="0"/>
            </a:br>
            <a:r>
              <a:rPr lang="en-US" sz="2400" b="1" dirty="0" smtClean="0"/>
              <a:t>More</a:t>
            </a:r>
            <a:r>
              <a:rPr lang="en-US" sz="2400" b="1" i="1" dirty="0" smtClean="0"/>
              <a:t>     </a:t>
            </a:r>
            <a:r>
              <a:rPr lang="en-US" sz="2400" dirty="0" smtClean="0"/>
              <a:t> button </a:t>
            </a:r>
            <a:r>
              <a:rPr lang="en-US" sz="2400" dirty="0"/>
              <a:t>to view a gallery of Quick Styles.</a:t>
            </a:r>
          </a:p>
          <a:p>
            <a:pPr marL="457200" indent="-457200">
              <a:buFont typeface="+mj-lt"/>
              <a:buAutoNum type="arabicPeriod"/>
            </a:pPr>
            <a:r>
              <a:rPr lang="en-US" sz="2400" dirty="0" smtClean="0"/>
              <a:t>Scroll </a:t>
            </a:r>
            <a:r>
              <a:rPr lang="en-US" sz="2400" dirty="0"/>
              <a:t>through the available styles. Notice that as you point to a style, Word displays a live preview, showing you what your table will look like if you choose that style.</a:t>
            </a:r>
          </a:p>
          <a:p>
            <a:pPr marL="457200" indent="-457200">
              <a:buFont typeface="+mj-lt"/>
              <a:buAutoNum type="arabicPeriod"/>
            </a:pPr>
            <a:r>
              <a:rPr lang="en-US" sz="2400" dirty="0" smtClean="0"/>
              <a:t>Scroll </a:t>
            </a:r>
            <a:r>
              <a:rPr lang="en-US" sz="2400" dirty="0"/>
              <a:t>down to the fourth row under the Built-in section </a:t>
            </a:r>
            <a:r>
              <a:rPr lang="en-US" sz="2400" dirty="0" smtClean="0"/>
              <a:t/>
            </a:r>
            <a:br>
              <a:rPr lang="en-US" sz="2400" dirty="0" smtClean="0"/>
            </a:br>
            <a:r>
              <a:rPr lang="en-US" sz="2400" dirty="0" smtClean="0"/>
              <a:t>and </a:t>
            </a:r>
            <a:r>
              <a:rPr lang="en-US" sz="2400" dirty="0"/>
              <a:t>select the fourth style over in the row, the </a:t>
            </a:r>
            <a:r>
              <a:rPr lang="en-US" sz="2400" b="1" dirty="0"/>
              <a:t>Medium </a:t>
            </a:r>
            <a:r>
              <a:rPr lang="en-US" sz="2400" b="1" dirty="0" smtClean="0"/>
              <a:t/>
            </a:r>
            <a:br>
              <a:rPr lang="en-US" sz="2400" b="1" dirty="0" smtClean="0"/>
            </a:br>
            <a:r>
              <a:rPr lang="en-US" sz="2400" b="1" dirty="0" smtClean="0"/>
              <a:t>List </a:t>
            </a:r>
            <a:r>
              <a:rPr lang="en-US" sz="2400" b="1" dirty="0"/>
              <a:t>2 – Accent 3</a:t>
            </a:r>
            <a:r>
              <a:rPr lang="en-US" sz="2400" dirty="0"/>
              <a:t> style, as shown </a:t>
            </a:r>
            <a:r>
              <a:rPr lang="en-US" sz="2400" dirty="0" smtClean="0"/>
              <a:t>on the next slide.</a:t>
            </a:r>
            <a:endParaRPr lang="en-US" sz="2400" dirty="0"/>
          </a:p>
        </p:txBody>
      </p:sp>
      <p:pic>
        <p:nvPicPr>
          <p:cNvPr id="2" name="Picture 1" descr="mo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3280" y="2924944"/>
            <a:ext cx="331960" cy="402590"/>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Quick Style to a Table</a:t>
            </a:r>
            <a:endParaRPr lang="en-US" dirty="0" smtClean="0">
              <a:ea typeface="+mj-ea"/>
              <a:cs typeface="+mj-cs"/>
            </a:endParaRPr>
          </a:p>
        </p:txBody>
      </p:sp>
      <p:sp>
        <p:nvSpPr>
          <p:cNvPr id="21506" name="Rectangle 3"/>
          <p:cNvSpPr>
            <a:spLocks noGrp="1" noChangeArrowheads="1"/>
          </p:cNvSpPr>
          <p:nvPr>
            <p:ph type="body" idx="1"/>
          </p:nvPr>
        </p:nvSpPr>
        <p:spPr>
          <a:xfrm>
            <a:off x="457200" y="5157192"/>
            <a:ext cx="8229600" cy="1319808"/>
          </a:xfrm>
        </p:spPr>
        <p:txBody>
          <a:bodyPr/>
          <a:lstStyle/>
          <a:p>
            <a:pPr marL="457200" indent="-457200">
              <a:buFont typeface="+mj-lt"/>
              <a:buAutoNum type="arabicPeriod" startAt="5"/>
            </a:pPr>
            <a:r>
              <a:rPr lang="en-US" sz="2400" b="1" dirty="0" smtClean="0"/>
              <a:t>SAVE</a:t>
            </a:r>
            <a:r>
              <a:rPr lang="en-US" sz="2400" dirty="0" smtClean="0"/>
              <a:t> </a:t>
            </a:r>
            <a:r>
              <a:rPr lang="en-US" sz="2400" dirty="0"/>
              <a:t>the document as </a:t>
            </a:r>
            <a:r>
              <a:rPr lang="en-US" sz="2400" b="1" i="1" dirty="0" err="1"/>
              <a:t>clients_table</a:t>
            </a:r>
            <a:r>
              <a:rPr lang="en-US" sz="2400" dirty="0"/>
              <a:t> in the lesson folder on your USB flash drive.</a:t>
            </a:r>
          </a:p>
          <a:p>
            <a:r>
              <a:rPr lang="en-US" sz="2400" b="1" dirty="0"/>
              <a:t>LEAVE</a:t>
            </a:r>
            <a:r>
              <a:rPr lang="en-US" sz="2400" dirty="0"/>
              <a:t> the document open to use in the next exercise.</a:t>
            </a:r>
          </a:p>
        </p:txBody>
      </p:sp>
      <p:pic>
        <p:nvPicPr>
          <p:cNvPr id="2" name="Picture 1" descr="06.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484784"/>
            <a:ext cx="6908800" cy="3554762"/>
          </a:xfrm>
          <a:prstGeom prst="rect">
            <a:avLst/>
          </a:prstGeom>
        </p:spPr>
      </p:pic>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Turning Table Style Options On or Off</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Table </a:t>
            </a:r>
            <a:r>
              <a:rPr lang="en-US" sz="2400" dirty="0"/>
              <a:t>Style Options enable you to change the appearance of the Quick Styles you apply to your tables. </a:t>
            </a:r>
            <a:endParaRPr lang="en-US" sz="2400" dirty="0" smtClean="0"/>
          </a:p>
          <a:p>
            <a:r>
              <a:rPr lang="en-US" sz="2400" dirty="0" smtClean="0"/>
              <a:t>Table </a:t>
            </a:r>
            <a:r>
              <a:rPr lang="en-US" sz="2400" dirty="0"/>
              <a:t>Style Options, which are linked to the Table Style you have selected, apply globally throughout the table. </a:t>
            </a:r>
            <a:endParaRPr lang="en-US" sz="2400" dirty="0" smtClean="0"/>
          </a:p>
          <a:p>
            <a:r>
              <a:rPr lang="en-US" sz="2400" dirty="0" smtClean="0"/>
              <a:t>In the following exercise, </a:t>
            </a:r>
            <a:r>
              <a:rPr lang="en-US" sz="2400" dirty="0"/>
              <a:t>you learn to turn Table Style Options on or off by clicking each option’s check box</a:t>
            </a:r>
            <a:r>
              <a:rPr lang="en-US" sz="2400" dirty="0" smtClean="0"/>
              <a:t>.</a:t>
            </a:r>
            <a:endParaRPr lang="en-US" sz="2400" dirty="0"/>
          </a:p>
        </p:txBody>
      </p:sp>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Turning Table Style Options On or Off</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Table Style Options include </a:t>
            </a:r>
            <a:r>
              <a:rPr lang="en-US" sz="2400" dirty="0" smtClean="0"/>
              <a:t>the following exercise:</a:t>
            </a:r>
            <a:endParaRPr lang="en-US" sz="2400" dirty="0"/>
          </a:p>
          <a:p>
            <a:pPr marL="0" lvl="0" indent="0">
              <a:buNone/>
            </a:pPr>
            <a:r>
              <a:rPr lang="en-US" sz="2400" b="1" dirty="0" smtClean="0"/>
              <a:t>	• Header </a:t>
            </a:r>
            <a:r>
              <a:rPr lang="en-US" sz="2400" b="1" dirty="0"/>
              <a:t>Row</a:t>
            </a:r>
            <a:r>
              <a:rPr lang="en-US" sz="2400" dirty="0"/>
              <a:t>: Formats the top row of the table</a:t>
            </a:r>
          </a:p>
          <a:p>
            <a:pPr marL="0" lvl="0" indent="0">
              <a:buNone/>
            </a:pPr>
            <a:r>
              <a:rPr lang="en-US" sz="2400" b="1" dirty="0" smtClean="0"/>
              <a:t>	</a:t>
            </a:r>
            <a:r>
              <a:rPr lang="en-US" sz="2400" b="1" dirty="0"/>
              <a:t>• </a:t>
            </a:r>
            <a:r>
              <a:rPr lang="en-US" sz="2400" b="1" dirty="0" smtClean="0"/>
              <a:t>Total </a:t>
            </a:r>
            <a:r>
              <a:rPr lang="en-US" sz="2400" b="1" dirty="0"/>
              <a:t>Row</a:t>
            </a:r>
            <a:r>
              <a:rPr lang="en-US" sz="2400" dirty="0"/>
              <a:t>: Formats the last row, which usually </a:t>
            </a:r>
            <a:r>
              <a:rPr lang="en-US" sz="2400" dirty="0" smtClean="0"/>
              <a:t/>
            </a:r>
            <a:br>
              <a:rPr lang="en-US" sz="2400" dirty="0" smtClean="0"/>
            </a:br>
            <a:r>
              <a:rPr lang="en-US" sz="2400" dirty="0" smtClean="0"/>
              <a:t>	contains </a:t>
            </a:r>
            <a:r>
              <a:rPr lang="en-US" sz="2400" dirty="0"/>
              <a:t>column totals</a:t>
            </a:r>
          </a:p>
          <a:p>
            <a:pPr marL="0" lvl="0" indent="0">
              <a:buNone/>
            </a:pPr>
            <a:r>
              <a:rPr lang="en-US" sz="2400" b="1" dirty="0" smtClean="0"/>
              <a:t>	</a:t>
            </a:r>
            <a:r>
              <a:rPr lang="en-US" sz="2400" b="1" dirty="0"/>
              <a:t>• </a:t>
            </a:r>
            <a:r>
              <a:rPr lang="en-US" sz="2400" b="1" dirty="0" smtClean="0"/>
              <a:t>Banded </a:t>
            </a:r>
            <a:r>
              <a:rPr lang="en-US" sz="2400" b="1" dirty="0"/>
              <a:t>Rows</a:t>
            </a:r>
            <a:r>
              <a:rPr lang="en-US" sz="2400" dirty="0"/>
              <a:t>: Formats even rows differently than odd rows</a:t>
            </a:r>
          </a:p>
          <a:p>
            <a:pPr marL="0" lvl="0" indent="0">
              <a:buNone/>
            </a:pPr>
            <a:r>
              <a:rPr lang="en-US" sz="2400" b="1" dirty="0" smtClean="0"/>
              <a:t>	</a:t>
            </a:r>
            <a:r>
              <a:rPr lang="en-US" sz="2400" b="1" dirty="0"/>
              <a:t>• </a:t>
            </a:r>
            <a:r>
              <a:rPr lang="en-US" sz="2400" b="1" dirty="0" smtClean="0"/>
              <a:t>First </a:t>
            </a:r>
            <a:r>
              <a:rPr lang="en-US" sz="2400" b="1" dirty="0"/>
              <a:t>Column</a:t>
            </a:r>
            <a:r>
              <a:rPr lang="en-US" sz="2400" dirty="0"/>
              <a:t>: Formats the first column of the table</a:t>
            </a:r>
          </a:p>
          <a:p>
            <a:pPr marL="0" lvl="0" indent="0">
              <a:buNone/>
            </a:pPr>
            <a:r>
              <a:rPr lang="en-US" sz="2400" b="1" dirty="0" smtClean="0"/>
              <a:t>	•</a:t>
            </a:r>
            <a:r>
              <a:rPr lang="en-US" sz="2400" b="1" dirty="0"/>
              <a:t> </a:t>
            </a:r>
            <a:r>
              <a:rPr lang="en-US" sz="2400" b="1" dirty="0" smtClean="0"/>
              <a:t>Last </a:t>
            </a:r>
            <a:r>
              <a:rPr lang="en-US" sz="2400" b="1" dirty="0"/>
              <a:t>Column</a:t>
            </a:r>
            <a:r>
              <a:rPr lang="en-US" sz="2400" dirty="0"/>
              <a:t>: Formats the last column of the table</a:t>
            </a:r>
          </a:p>
          <a:p>
            <a:pPr marL="0" lvl="0" indent="0">
              <a:buNone/>
            </a:pPr>
            <a:r>
              <a:rPr lang="en-US" sz="2400" b="1" dirty="0" smtClean="0"/>
              <a:t>	</a:t>
            </a:r>
            <a:r>
              <a:rPr lang="en-US" sz="2400" b="1" dirty="0"/>
              <a:t>• </a:t>
            </a:r>
            <a:r>
              <a:rPr lang="en-US" sz="2400" b="1" dirty="0" smtClean="0"/>
              <a:t>Banded </a:t>
            </a:r>
            <a:r>
              <a:rPr lang="en-US" sz="2400" b="1" dirty="0"/>
              <a:t>Columns</a:t>
            </a:r>
            <a:r>
              <a:rPr lang="en-US" sz="2400" dirty="0"/>
              <a:t>: Formats even columns differently </a:t>
            </a:r>
            <a:r>
              <a:rPr lang="en-US" sz="2400" dirty="0" smtClean="0"/>
              <a:t/>
            </a:r>
            <a:br>
              <a:rPr lang="en-US" sz="2400" dirty="0" smtClean="0"/>
            </a:br>
            <a:r>
              <a:rPr lang="en-US" sz="2400" dirty="0" smtClean="0"/>
              <a:t>	than </a:t>
            </a:r>
            <a:r>
              <a:rPr lang="en-US" sz="2400" dirty="0"/>
              <a:t>odd </a:t>
            </a:r>
            <a:r>
              <a:rPr lang="en-US" sz="2400" dirty="0" smtClean="0"/>
              <a:t>columns</a:t>
            </a:r>
            <a:endParaRPr lang="en-US" sz="2400" dirty="0"/>
          </a:p>
        </p:txBody>
      </p:sp>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Turn </a:t>
            </a:r>
            <a:r>
              <a:rPr lang="en-US" b="1" dirty="0" smtClean="0"/>
              <a:t/>
            </a:r>
            <a:br>
              <a:rPr lang="en-US" b="1" dirty="0" smtClean="0"/>
            </a:br>
            <a:r>
              <a:rPr lang="en-US" b="1" dirty="0" smtClean="0"/>
              <a:t>Table </a:t>
            </a:r>
            <a:r>
              <a:rPr lang="en-US" b="1" dirty="0"/>
              <a:t>Style Options </a:t>
            </a:r>
            <a:r>
              <a:rPr lang="en-US" b="1" dirty="0" smtClean="0"/>
              <a:t>On </a:t>
            </a:r>
            <a:r>
              <a:rPr lang="en-US" b="1" dirty="0"/>
              <a:t>or Off</a:t>
            </a:r>
          </a:p>
        </p:txBody>
      </p:sp>
      <p:sp>
        <p:nvSpPr>
          <p:cNvPr id="21506" name="Rectangle 3"/>
          <p:cNvSpPr>
            <a:spLocks noGrp="1" noChangeArrowheads="1"/>
          </p:cNvSpPr>
          <p:nvPr>
            <p:ph type="body" idx="1"/>
          </p:nvPr>
        </p:nvSpPr>
        <p:spPr>
          <a:xfrm>
            <a:off x="457200" y="1600200"/>
            <a:ext cx="8229600" cy="4876800"/>
          </a:xfrm>
        </p:spPr>
        <p:txBody>
          <a:bodyPr/>
          <a:lstStyle/>
          <a:p>
            <a:r>
              <a:rPr lang="en-US" sz="2150" b="1" dirty="0" smtClean="0"/>
              <a:t>USE</a:t>
            </a:r>
            <a:r>
              <a:rPr lang="en-US" sz="2150" dirty="0" smtClean="0"/>
              <a:t> </a:t>
            </a:r>
            <a:r>
              <a:rPr lang="en-US" sz="2150" dirty="0"/>
              <a:t>the document that is open from the previous exercise.</a:t>
            </a:r>
          </a:p>
          <a:p>
            <a:pPr marL="457200" indent="-457200">
              <a:buFont typeface="+mj-lt"/>
              <a:buAutoNum type="arabicPeriod"/>
            </a:pPr>
            <a:r>
              <a:rPr lang="en-US" sz="2150" dirty="0" smtClean="0"/>
              <a:t>The </a:t>
            </a:r>
            <a:r>
              <a:rPr lang="en-US" sz="2150" dirty="0"/>
              <a:t>insertion point should still be in the table. If you click outside the table, the Design and Layout tabs will not be available.</a:t>
            </a:r>
          </a:p>
          <a:p>
            <a:pPr marL="457200" indent="-457200">
              <a:buFont typeface="+mj-lt"/>
              <a:buAutoNum type="arabicPeriod"/>
            </a:pPr>
            <a:r>
              <a:rPr lang="en-US" sz="2150" dirty="0" smtClean="0"/>
              <a:t>On </a:t>
            </a:r>
            <a:r>
              <a:rPr lang="en-US" sz="2150" dirty="0"/>
              <a:t>the Design tab, in the Table Style Options group, click the </a:t>
            </a:r>
            <a:r>
              <a:rPr lang="en-US" sz="2150" b="1" dirty="0"/>
              <a:t>First</a:t>
            </a:r>
            <a:r>
              <a:rPr lang="en-US" sz="2150" dirty="0"/>
              <a:t> </a:t>
            </a:r>
            <a:r>
              <a:rPr lang="en-US" sz="2150" b="1" dirty="0"/>
              <a:t>Column</a:t>
            </a:r>
            <a:r>
              <a:rPr lang="en-US" sz="2150" dirty="0"/>
              <a:t> check box. Notice that the format of the first column of the table changes, as do the Table Styles in the Quick Style gallery.</a:t>
            </a:r>
          </a:p>
          <a:p>
            <a:pPr marL="457200" indent="-457200">
              <a:buFont typeface="+mj-lt"/>
              <a:buAutoNum type="arabicPeriod"/>
            </a:pPr>
            <a:r>
              <a:rPr lang="en-US" sz="2150" dirty="0" smtClean="0"/>
              <a:t>Click </a:t>
            </a:r>
            <a:r>
              <a:rPr lang="en-US" sz="2150" dirty="0"/>
              <a:t>the </a:t>
            </a:r>
            <a:r>
              <a:rPr lang="en-US" sz="2150" b="1" dirty="0"/>
              <a:t>Banded</a:t>
            </a:r>
            <a:r>
              <a:rPr lang="en-US" sz="2150" dirty="0"/>
              <a:t> </a:t>
            </a:r>
            <a:r>
              <a:rPr lang="en-US" sz="2150" b="1" dirty="0"/>
              <a:t>Rows</a:t>
            </a:r>
            <a:r>
              <a:rPr lang="en-US" sz="2150" dirty="0"/>
              <a:t> check box to turn the option </a:t>
            </a:r>
            <a:r>
              <a:rPr lang="en-US" sz="2150" b="1" dirty="0"/>
              <a:t>off</a:t>
            </a:r>
            <a:r>
              <a:rPr lang="en-US" sz="2150" dirty="0"/>
              <a:t>. Color is removed from the rows.</a:t>
            </a:r>
          </a:p>
          <a:p>
            <a:pPr marL="457200" indent="-457200">
              <a:buFont typeface="+mj-lt"/>
              <a:buAutoNum type="arabicPeriod"/>
            </a:pPr>
            <a:r>
              <a:rPr lang="en-US" sz="2150" dirty="0" smtClean="0"/>
              <a:t>Click </a:t>
            </a:r>
            <a:r>
              <a:rPr lang="en-US" sz="2150" dirty="0"/>
              <a:t>the </a:t>
            </a:r>
            <a:r>
              <a:rPr lang="en-US" sz="2150" b="1" dirty="0"/>
              <a:t>Banded</a:t>
            </a:r>
            <a:r>
              <a:rPr lang="en-US" sz="2150" dirty="0"/>
              <a:t> </a:t>
            </a:r>
            <a:r>
              <a:rPr lang="en-US" sz="2150" b="1" dirty="0"/>
              <a:t>Rows</a:t>
            </a:r>
            <a:r>
              <a:rPr lang="en-US" sz="2150" dirty="0"/>
              <a:t> check box to turn it </a:t>
            </a:r>
            <a:r>
              <a:rPr lang="en-US" sz="2150" b="1" dirty="0"/>
              <a:t>on</a:t>
            </a:r>
            <a:r>
              <a:rPr lang="en-US" sz="2150" dirty="0"/>
              <a:t> again. Color is reapplied to every other row.</a:t>
            </a:r>
          </a:p>
          <a:p>
            <a:pPr marL="457200" indent="-457200">
              <a:buFont typeface="+mj-lt"/>
              <a:buAutoNum type="arabicPeriod"/>
            </a:pPr>
            <a:r>
              <a:rPr lang="en-US" sz="2150" b="1" dirty="0" smtClean="0"/>
              <a:t>SAVE</a:t>
            </a:r>
            <a:r>
              <a:rPr lang="en-US" sz="2150" dirty="0" smtClean="0"/>
              <a:t> </a:t>
            </a:r>
            <a:r>
              <a:rPr lang="en-US" sz="2150" dirty="0"/>
              <a:t>the document in the lesson folder on your USB flash drive.</a:t>
            </a:r>
          </a:p>
          <a:p>
            <a:r>
              <a:rPr lang="en-US" sz="2150" b="1" dirty="0"/>
              <a:t>LEAVE</a:t>
            </a:r>
            <a:r>
              <a:rPr lang="en-US" sz="2150" dirty="0"/>
              <a:t> the document open to use in the next exercise.</a:t>
            </a:r>
          </a:p>
          <a:p>
            <a:endParaRPr lang="en-US" sz="24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working with tables, Word displays a new contextual Table Tools ribbon that is only visible when a table is in use</a:t>
            </a:r>
            <a:r>
              <a:rPr lang="en-US" sz="2400" dirty="0" smtClean="0"/>
              <a:t>.</a:t>
            </a:r>
          </a:p>
          <a:p>
            <a:r>
              <a:rPr lang="en-US" sz="2400" dirty="0" smtClean="0"/>
              <a:t> </a:t>
            </a:r>
            <a:r>
              <a:rPr lang="en-US" sz="2400" dirty="0"/>
              <a:t>The Table Tools Ribbon has two tabs: the Design tab and the Layout tab. </a:t>
            </a:r>
            <a:endParaRPr lang="en-US" sz="2400" dirty="0" smtClean="0"/>
          </a:p>
          <a:p>
            <a:r>
              <a:rPr lang="en-US" sz="2400" dirty="0" smtClean="0"/>
              <a:t>The </a:t>
            </a:r>
            <a:r>
              <a:rPr lang="en-US" sz="2400" dirty="0"/>
              <a:t>Layout tab, as </a:t>
            </a:r>
            <a:r>
              <a:rPr lang="en-US" sz="2400" dirty="0" smtClean="0"/>
              <a:t>shown on the next, </a:t>
            </a:r>
            <a:r>
              <a:rPr lang="en-US" sz="2400" dirty="0"/>
              <a:t>includes commands for changing the entire format of a table as well as commands for changing the appearance of individual table components, such as cells, columns, and rows. </a:t>
            </a:r>
            <a:endParaRPr lang="en-US" sz="2400" dirty="0" smtClean="0"/>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Use this figure as a reference throughout this lesson as well as the rest of this book.</a:t>
            </a:r>
          </a:p>
        </p:txBody>
      </p:sp>
      <p:pic>
        <p:nvPicPr>
          <p:cNvPr id="4" name="Picture 3" descr="06.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327" y="2708920"/>
            <a:ext cx="7949959" cy="2584440"/>
          </a:xfrm>
          <a:prstGeom prst="rect">
            <a:avLst/>
          </a:prstGeom>
        </p:spPr>
      </p:pic>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Creating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 </a:t>
            </a:r>
            <a:r>
              <a:rPr lang="en-US" sz="2400" b="1" i="1" dirty="0"/>
              <a:t>table</a:t>
            </a:r>
            <a:r>
              <a:rPr lang="en-US" sz="2400" i="1" dirty="0"/>
              <a:t>,</a:t>
            </a:r>
            <a:r>
              <a:rPr lang="en-US" sz="2400" b="1" i="1" dirty="0"/>
              <a:t> </a:t>
            </a:r>
            <a:r>
              <a:rPr lang="en-US" sz="2400" dirty="0"/>
              <a:t>such as the one shown </a:t>
            </a:r>
            <a:r>
              <a:rPr lang="en-US" sz="2400" dirty="0" smtClean="0"/>
              <a:t>below, </a:t>
            </a:r>
            <a:r>
              <a:rPr lang="en-US" sz="2400" dirty="0"/>
              <a:t>is an arrangement </a:t>
            </a:r>
            <a:r>
              <a:rPr lang="en-US" sz="2400" dirty="0" smtClean="0"/>
              <a:t/>
            </a:r>
            <a:br>
              <a:rPr lang="en-US" sz="2400" dirty="0" smtClean="0"/>
            </a:br>
            <a:r>
              <a:rPr lang="en-US" sz="2400" dirty="0" smtClean="0"/>
              <a:t>of </a:t>
            </a:r>
            <a:r>
              <a:rPr lang="en-US" sz="2400" dirty="0"/>
              <a:t>data made up of horizontal rows and vertical columns. </a:t>
            </a:r>
          </a:p>
        </p:txBody>
      </p:sp>
      <p:pic>
        <p:nvPicPr>
          <p:cNvPr id="2" name="Picture 1" descr="06.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00" y="2838010"/>
            <a:ext cx="6675120" cy="3308128"/>
          </a:xfrm>
          <a:prstGeom prst="rect">
            <a:avLst/>
          </a:prstGeom>
        </p:spPr>
      </p:pic>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Managing Tables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with any document that you edit, some adjustments are always necessary when you work with tables. </a:t>
            </a:r>
            <a:endParaRPr lang="en-US" sz="2400" dirty="0" smtClean="0"/>
          </a:p>
          <a:p>
            <a:r>
              <a:rPr lang="en-US" sz="2400" dirty="0" smtClean="0"/>
              <a:t>After </a:t>
            </a:r>
            <a:r>
              <a:rPr lang="en-US" sz="2400" dirty="0"/>
              <a:t>you create a table, you can resize and move its columns, insert columns and rows, change the alignment or direction of its text, set the header row to repeat on several pages, organize data through sorting by text, number or date, convert text and tables, merge and split cells, and work with the table’s properties. </a:t>
            </a:r>
            <a:endParaRPr lang="en-US" sz="2400" dirty="0" smtClean="0"/>
          </a:p>
          <a:p>
            <a:r>
              <a:rPr lang="en-US" sz="2400" dirty="0" smtClean="0"/>
              <a:t>Word’s </a:t>
            </a:r>
            <a:r>
              <a:rPr lang="en-US" sz="2400" dirty="0"/>
              <a:t>gridlines make all such edits easier.</a:t>
            </a:r>
          </a:p>
          <a:p>
            <a:endParaRPr lang="en-US" sz="2400" dirty="0"/>
          </a:p>
        </p:txBody>
      </p:sp>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Resizing a Row or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Word </a:t>
            </a:r>
            <a:r>
              <a:rPr lang="en-US" sz="2300" dirty="0"/>
              <a:t>offers </a:t>
            </a:r>
            <a:r>
              <a:rPr lang="en-US" sz="2300" dirty="0" smtClean="0"/>
              <a:t>a number of </a:t>
            </a:r>
            <a:r>
              <a:rPr lang="en-US" sz="2300" dirty="0"/>
              <a:t>tools for resizing rows or columns. You can resize a column or row a couple of ways using the mouse. </a:t>
            </a:r>
            <a:endParaRPr lang="en-US" sz="2300" dirty="0" smtClean="0"/>
          </a:p>
          <a:p>
            <a:r>
              <a:rPr lang="en-US" sz="2300" dirty="0" smtClean="0"/>
              <a:t>You </a:t>
            </a:r>
            <a:r>
              <a:rPr lang="en-US" sz="2300" dirty="0"/>
              <a:t>can use commands in the Cell Size group on the Layout tab to adjust height and width, and Word’s AutoFit command enables you to adjust column width to fit the size of table contents, the window, or to fit all content to a fixed column width. </a:t>
            </a:r>
            <a:endParaRPr lang="en-US" sz="2300" dirty="0" smtClean="0"/>
          </a:p>
          <a:p>
            <a:r>
              <a:rPr lang="en-US" sz="2300" dirty="0" smtClean="0"/>
              <a:t>In </a:t>
            </a:r>
            <a:r>
              <a:rPr lang="en-US" sz="2300" dirty="0"/>
              <a:t>addition, the Table Properties dialog box allows you to set the measurements at a precise height for rows or ideal width columns, cells, and tables</a:t>
            </a:r>
            <a:r>
              <a:rPr lang="en-US" sz="2300" dirty="0" smtClean="0"/>
              <a:t>.</a:t>
            </a:r>
          </a:p>
          <a:p>
            <a:r>
              <a:rPr lang="en-US" sz="2300" dirty="0" smtClean="0"/>
              <a:t> </a:t>
            </a:r>
            <a:r>
              <a:rPr lang="en-US" sz="2300" dirty="0"/>
              <a:t>In </a:t>
            </a:r>
            <a:r>
              <a:rPr lang="en-US" sz="2300" dirty="0" smtClean="0"/>
              <a:t>the following exercise, </a:t>
            </a:r>
            <a:r>
              <a:rPr lang="en-US" sz="2300" dirty="0"/>
              <a:t>you practice using these techniques to resize rows and columns in a Word table.</a:t>
            </a:r>
          </a:p>
        </p:txBody>
      </p:sp>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Resize a Row or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On </a:t>
            </a:r>
            <a:r>
              <a:rPr lang="en-US" sz="2400" dirty="0"/>
              <a:t>the Layout</a:t>
            </a:r>
            <a:r>
              <a:rPr lang="en-US" sz="2400" i="1" dirty="0"/>
              <a:t> </a:t>
            </a:r>
            <a:r>
              <a:rPr lang="en-US" sz="2400" dirty="0"/>
              <a:t>tab, in the Table group, click the </a:t>
            </a:r>
            <a:r>
              <a:rPr lang="en-US" sz="2400" b="1" dirty="0"/>
              <a:t>View Gridline</a:t>
            </a:r>
            <a:r>
              <a:rPr lang="en-US" sz="2400" b="1" i="1" dirty="0"/>
              <a:t>s</a:t>
            </a:r>
            <a:r>
              <a:rPr lang="en-US" sz="2400" b="1" dirty="0"/>
              <a:t> </a:t>
            </a:r>
            <a:r>
              <a:rPr lang="en-US" sz="2400" dirty="0"/>
              <a:t>button to display gridlines and enable more precise editing.</a:t>
            </a:r>
          </a:p>
          <a:p>
            <a:pPr marL="457200" indent="-457200">
              <a:buFont typeface="+mj-lt"/>
              <a:buAutoNum type="arabicPeriod"/>
            </a:pPr>
            <a:r>
              <a:rPr lang="en-US" sz="2400" dirty="0" smtClean="0"/>
              <a:t>Click </a:t>
            </a:r>
            <a:r>
              <a:rPr lang="en-US" sz="2400" dirty="0"/>
              <a:t>in the </a:t>
            </a:r>
            <a:r>
              <a:rPr lang="en-US" sz="2400" b="1" dirty="0"/>
              <a:t>first column</a:t>
            </a:r>
            <a:r>
              <a:rPr lang="en-US" sz="2400" dirty="0"/>
              <a:t> and position the mouse pointer over the horizontal ruler on the first column marker. The pointer changes to a double-headed arrow along with the ScreenTip </a:t>
            </a:r>
            <a:r>
              <a:rPr lang="en-US" sz="2400" i="1" dirty="0"/>
              <a:t>Move Table Column</a:t>
            </a:r>
            <a:r>
              <a:rPr lang="en-US" sz="2400" dirty="0"/>
              <a:t>, as shown </a:t>
            </a:r>
            <a:r>
              <a:rPr lang="en-US" sz="2400" dirty="0" smtClean="0"/>
              <a:t>on the next slide.</a:t>
            </a:r>
            <a:endParaRPr lang="en-US" sz="2400" dirty="0"/>
          </a:p>
        </p:txBody>
      </p:sp>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 Row or Column</a:t>
            </a:r>
            <a:endParaRPr lang="en-US" dirty="0" smtClean="0">
              <a:ea typeface="+mj-ea"/>
              <a:cs typeface="+mj-cs"/>
            </a:endParaRPr>
          </a:p>
        </p:txBody>
      </p:sp>
      <p:pic>
        <p:nvPicPr>
          <p:cNvPr id="4" name="Picture 3" descr="06.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700808"/>
            <a:ext cx="7963840" cy="3683992"/>
          </a:xfrm>
          <a:prstGeom prst="rect">
            <a:avLst/>
          </a:prstGeom>
        </p:spPr>
      </p:pic>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and </a:t>
            </a:r>
            <a:r>
              <a:rPr lang="en-US" sz="2400" b="1" dirty="0"/>
              <a:t>drag the border to the right</a:t>
            </a:r>
            <a:r>
              <a:rPr lang="en-US" sz="2400" dirty="0"/>
              <a:t> until the contents in the cell extend in a single line along the top of the cell.</a:t>
            </a:r>
          </a:p>
          <a:p>
            <a:pPr marL="457200" indent="-457200">
              <a:buFont typeface="+mj-lt"/>
              <a:buAutoNum type="arabicPeriod" startAt="3"/>
            </a:pPr>
            <a:r>
              <a:rPr lang="en-US" sz="2400" dirty="0" smtClean="0"/>
              <a:t>On </a:t>
            </a:r>
            <a:r>
              <a:rPr lang="en-US" sz="2400" dirty="0"/>
              <a:t>the Layout tab, in the Cell Size group, click the </a:t>
            </a:r>
            <a:r>
              <a:rPr lang="en-US" sz="2400" b="1" dirty="0"/>
              <a:t>AutoFit</a:t>
            </a:r>
            <a:r>
              <a:rPr lang="en-US" sz="2400" dirty="0"/>
              <a:t> button to open the drop-down menu, as shown </a:t>
            </a:r>
            <a:r>
              <a:rPr lang="en-US" sz="2400" dirty="0" smtClean="0"/>
              <a:t>below. </a:t>
            </a:r>
            <a:r>
              <a:rPr lang="en-US" sz="2400" dirty="0"/>
              <a:t>On the drop-down menu, click </a:t>
            </a:r>
            <a:r>
              <a:rPr lang="en-US" sz="2400" b="1" dirty="0"/>
              <a:t>AutoFit Contents</a:t>
            </a:r>
            <a:r>
              <a:rPr lang="en-US" sz="2400" dirty="0"/>
              <a:t>. Each column width changes to fit the data in the column</a:t>
            </a:r>
            <a:r>
              <a:rPr lang="en-US" sz="2400" dirty="0" smtClean="0"/>
              <a:t>.</a:t>
            </a:r>
            <a:endParaRPr lang="en-US" sz="2400" dirty="0"/>
          </a:p>
        </p:txBody>
      </p:sp>
      <p:pic>
        <p:nvPicPr>
          <p:cNvPr id="2" name="Picture 1" descr="06.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880" y="4024122"/>
            <a:ext cx="7762240" cy="2233676"/>
          </a:xfrm>
          <a:prstGeom prst="rect">
            <a:avLst/>
          </a:prstGeom>
        </p:spPr>
      </p:pic>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Position </a:t>
            </a:r>
            <a:r>
              <a:rPr lang="en-US" sz="2400" dirty="0"/>
              <a:t>the insertion point in the </a:t>
            </a:r>
            <a:r>
              <a:rPr lang="en-US" sz="2400" b="1" dirty="0"/>
              <a:t>phone number column</a:t>
            </a:r>
            <a:r>
              <a:rPr lang="en-US" sz="2400" dirty="0"/>
              <a:t> of the table. In the Table group, of the Layout tab, click the </a:t>
            </a:r>
            <a:r>
              <a:rPr lang="en-US" sz="2400" b="1" dirty="0"/>
              <a:t>Select</a:t>
            </a:r>
            <a:r>
              <a:rPr lang="en-US" sz="2400" dirty="0"/>
              <a:t> button and choose </a:t>
            </a:r>
            <a:r>
              <a:rPr lang="en-US" sz="2400" b="1" dirty="0"/>
              <a:t>Select Column</a:t>
            </a:r>
            <a:r>
              <a:rPr lang="en-US" sz="2400" b="1" i="1" dirty="0"/>
              <a:t> </a:t>
            </a:r>
            <a:r>
              <a:rPr lang="en-US" sz="2400" dirty="0"/>
              <a:t>from the drop-down menu.</a:t>
            </a:r>
          </a:p>
          <a:p>
            <a:pPr marL="457200" indent="-457200">
              <a:buFont typeface="+mj-lt"/>
              <a:buAutoNum type="arabicPeriod" startAt="5"/>
            </a:pPr>
            <a:r>
              <a:rPr lang="en-US" sz="2400" dirty="0" smtClean="0"/>
              <a:t>On </a:t>
            </a:r>
            <a:r>
              <a:rPr lang="en-US" sz="2400" dirty="0"/>
              <a:t>the Layout tab, in the Cell Size group, click the </a:t>
            </a:r>
            <a:r>
              <a:rPr lang="en-US" sz="2400" b="1" dirty="0"/>
              <a:t>up</a:t>
            </a:r>
            <a:r>
              <a:rPr lang="en-US" sz="2400" dirty="0"/>
              <a:t> </a:t>
            </a:r>
            <a:r>
              <a:rPr lang="en-US" sz="2400" b="1" dirty="0"/>
              <a:t>arrow</a:t>
            </a:r>
            <a:r>
              <a:rPr lang="en-US" sz="2400" dirty="0"/>
              <a:t> in the Width box until it reads </a:t>
            </a:r>
            <a:r>
              <a:rPr lang="en-US" sz="2400" b="1" dirty="0"/>
              <a:t>1.1”</a:t>
            </a:r>
            <a:r>
              <a:rPr lang="en-US" sz="2400" dirty="0"/>
              <a:t> and the column width changes.</a:t>
            </a:r>
          </a:p>
          <a:p>
            <a:pPr marL="457200" indent="-457200">
              <a:buFont typeface="+mj-lt"/>
              <a:buAutoNum type="arabicPeriod" startAt="5"/>
            </a:pPr>
            <a:r>
              <a:rPr lang="en-US" sz="2400" dirty="0" smtClean="0"/>
              <a:t>Place </a:t>
            </a:r>
            <a:r>
              <a:rPr lang="en-US" sz="2400" dirty="0"/>
              <a:t>the insertion point </a:t>
            </a:r>
            <a:r>
              <a:rPr lang="en-US" sz="2400" b="1" dirty="0"/>
              <a:t>anywhere in the first row</a:t>
            </a:r>
            <a:r>
              <a:rPr lang="en-US" sz="2400" dirty="0"/>
              <a:t>. In the Table group, click the </a:t>
            </a:r>
            <a:r>
              <a:rPr lang="en-US" sz="2400" b="1" dirty="0"/>
              <a:t>Select</a:t>
            </a:r>
            <a:r>
              <a:rPr lang="en-US" sz="2400" dirty="0"/>
              <a:t> button, then </a:t>
            </a:r>
            <a:r>
              <a:rPr lang="en-US" sz="2400" b="1" dirty="0"/>
              <a:t>Select Row</a:t>
            </a:r>
            <a:r>
              <a:rPr lang="en-US" sz="2400" b="1" i="1" dirty="0"/>
              <a:t> </a:t>
            </a:r>
            <a:r>
              <a:rPr lang="en-US" sz="2400" dirty="0"/>
              <a:t>from the drop-down menu. The first row is selected.</a:t>
            </a:r>
          </a:p>
          <a:p>
            <a:pPr marL="457200" indent="-457200">
              <a:buFont typeface="+mj-lt"/>
              <a:buAutoNum type="arabicPeriod" startAt="5"/>
            </a:pPr>
            <a:r>
              <a:rPr lang="en-US" sz="2400" dirty="0" smtClean="0"/>
              <a:t>On </a:t>
            </a:r>
            <a:r>
              <a:rPr lang="en-US" sz="2400" dirty="0"/>
              <a:t>the Layout tab, in the Cell Size group, click the </a:t>
            </a:r>
            <a:r>
              <a:rPr lang="en-US" sz="2400" b="1" dirty="0"/>
              <a:t>dialog box launcher</a:t>
            </a:r>
            <a:r>
              <a:rPr lang="en-US" sz="2400" dirty="0"/>
              <a:t>. The Table Properties dialog box appears.</a:t>
            </a:r>
          </a:p>
          <a:p>
            <a:endParaRPr lang="en-US" sz="2400" dirty="0"/>
          </a:p>
          <a:p>
            <a:endParaRPr lang="en-US" sz="2400" dirty="0"/>
          </a:p>
          <a:p>
            <a:endParaRPr lang="en-US" sz="2400" dirty="0"/>
          </a:p>
        </p:txBody>
      </p:sp>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Click </a:t>
            </a:r>
            <a:r>
              <a:rPr lang="en-US" sz="2400" dirty="0"/>
              <a:t>the </a:t>
            </a:r>
            <a:r>
              <a:rPr lang="en-US" sz="2400" b="1" dirty="0"/>
              <a:t>Row</a:t>
            </a:r>
            <a:r>
              <a:rPr lang="en-US" sz="2400" dirty="0"/>
              <a:t> tab in the dialog box. Click the </a:t>
            </a:r>
            <a:r>
              <a:rPr lang="en-US" sz="2400" b="1" dirty="0"/>
              <a:t>Specify height </a:t>
            </a:r>
            <a:r>
              <a:rPr lang="en-US" sz="2400" dirty="0"/>
              <a:t>check box. In the Height</a:t>
            </a:r>
            <a:r>
              <a:rPr lang="en-US" sz="2400" i="1" dirty="0"/>
              <a:t> </a:t>
            </a:r>
            <a:r>
              <a:rPr lang="en-US" sz="2400" dirty="0"/>
              <a:t>box, click the </a:t>
            </a:r>
            <a:r>
              <a:rPr lang="en-US" sz="2400" b="1" dirty="0"/>
              <a:t>up arrow</a:t>
            </a:r>
            <a:r>
              <a:rPr lang="en-US" sz="2400" dirty="0"/>
              <a:t> until the box reads </a:t>
            </a:r>
            <a:r>
              <a:rPr lang="en-US" sz="2400" b="1" dirty="0"/>
              <a:t>0.5”</a:t>
            </a:r>
            <a:r>
              <a:rPr lang="en-US" sz="2400" dirty="0"/>
              <a:t>, as </a:t>
            </a:r>
            <a:r>
              <a:rPr lang="en-US" sz="2400" dirty="0" smtClean="0"/>
              <a:t>shown below.</a:t>
            </a:r>
            <a:endParaRPr lang="en-US" sz="2400" dirty="0"/>
          </a:p>
        </p:txBody>
      </p:sp>
      <p:pic>
        <p:nvPicPr>
          <p:cNvPr id="2" name="Picture 1" descr="06.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780928"/>
            <a:ext cx="6527344" cy="3574647"/>
          </a:xfrm>
          <a:prstGeom prst="rect">
            <a:avLst/>
          </a:prstGeom>
        </p:spPr>
      </p:pic>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Next Row</a:t>
            </a:r>
            <a:r>
              <a:rPr lang="en-US" sz="2400" dirty="0"/>
              <a:t> button to apply your changes to the row that follows the selected row in the table. Notice the selection moves down one row. Click </a:t>
            </a:r>
            <a:r>
              <a:rPr lang="en-US" sz="2400" b="1" i="1" dirty="0"/>
              <a:t>OK</a:t>
            </a:r>
            <a:r>
              <a:rPr lang="en-US" sz="2400" dirty="0"/>
              <a:t>.</a:t>
            </a:r>
          </a:p>
          <a:p>
            <a:pPr marL="457200" indent="-457200">
              <a:buFont typeface="+mj-lt"/>
              <a:buAutoNum type="arabicPeriod" startAt="10"/>
            </a:pPr>
            <a:r>
              <a:rPr lang="en-US" sz="2400" b="1" dirty="0" smtClean="0"/>
              <a:t> </a:t>
            </a:r>
            <a:r>
              <a:rPr lang="en-US" sz="2400" dirty="0" smtClean="0"/>
              <a:t> Click </a:t>
            </a:r>
            <a:r>
              <a:rPr lang="en-US" sz="2400" dirty="0"/>
              <a:t>in any cell to remove the selection.</a:t>
            </a:r>
          </a:p>
          <a:p>
            <a:pPr marL="457200" indent="-457200">
              <a:buFont typeface="+mj-lt"/>
              <a:buAutoNum type="arabicPeriod" startAt="10"/>
            </a:pPr>
            <a:r>
              <a:rPr lang="en-US" sz="2400" b="1" dirty="0" smtClean="0"/>
              <a:t> SAVE</a:t>
            </a:r>
            <a:r>
              <a:rPr lang="en-US" sz="2400" dirty="0" smtClean="0"/>
              <a:t> </a:t>
            </a:r>
            <a:r>
              <a:rPr lang="en-US" sz="2400" dirty="0"/>
              <a:t>the document as </a:t>
            </a:r>
            <a:r>
              <a:rPr lang="en-US" sz="2400" b="1" i="1" dirty="0"/>
              <a:t>clients_table1</a:t>
            </a:r>
            <a:r>
              <a:rPr lang="en-US" sz="2400" dirty="0"/>
              <a:t> in the lesson folder on your USB flash drive.</a:t>
            </a:r>
          </a:p>
          <a:p>
            <a:r>
              <a:rPr lang="en-US" sz="2400" b="1" dirty="0"/>
              <a:t>LEAVE</a:t>
            </a:r>
            <a:r>
              <a:rPr lang="en-US" sz="2400" dirty="0"/>
              <a:t> the document open to use in the next exercise.</a:t>
            </a:r>
          </a:p>
          <a:p>
            <a:endParaRPr lang="en-US" sz="2400" dirty="0"/>
          </a:p>
          <a:p>
            <a:endParaRPr lang="en-US" sz="2400" dirty="0"/>
          </a:p>
        </p:txBody>
      </p:sp>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Moving a Row or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working with tables, it is important to know how to rearrange columns and rows to better display your data. </a:t>
            </a:r>
            <a:endParaRPr lang="en-US" sz="2400" dirty="0" smtClean="0"/>
          </a:p>
          <a:p>
            <a:r>
              <a:rPr lang="en-US" sz="2400" dirty="0" smtClean="0"/>
              <a:t>By </a:t>
            </a:r>
            <a:r>
              <a:rPr lang="en-US" sz="2400" dirty="0"/>
              <a:t>selecting the entire column or row, drag and drop is used for moving data to a new area in the table. </a:t>
            </a:r>
            <a:endParaRPr lang="en-US" sz="2400" dirty="0" smtClean="0"/>
          </a:p>
          <a:p>
            <a:r>
              <a:rPr lang="en-US" sz="2400" dirty="0" smtClean="0"/>
              <a:t>The </a:t>
            </a:r>
            <a:r>
              <a:rPr lang="en-US" sz="2400" dirty="0"/>
              <a:t>mouse pointer changes and resembles an empty rectangle underneath with dotted lines. </a:t>
            </a:r>
            <a:endParaRPr lang="en-US" sz="2400" dirty="0" smtClean="0"/>
          </a:p>
          <a:p>
            <a:r>
              <a:rPr lang="en-US" sz="2400" dirty="0" smtClean="0"/>
              <a:t>In </a:t>
            </a:r>
            <a:r>
              <a:rPr lang="en-US" sz="2400" dirty="0"/>
              <a:t>this lesson, you practice moving text from rows and columns</a:t>
            </a:r>
            <a:r>
              <a:rPr lang="en-US" sz="2400" dirty="0" smtClean="0"/>
              <a:t>.</a:t>
            </a:r>
            <a:endParaRPr lang="en-US" sz="2400" dirty="0"/>
          </a:p>
        </p:txBody>
      </p:sp>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Move a Row or Column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In </a:t>
            </a:r>
            <a:r>
              <a:rPr lang="en-US" sz="2400" dirty="0"/>
              <a:t>the table, select the </a:t>
            </a:r>
            <a:r>
              <a:rPr lang="en-US" sz="2400" b="1" dirty="0"/>
              <a:t>fourth row of data</a:t>
            </a:r>
            <a:r>
              <a:rPr lang="en-US" sz="2400" dirty="0"/>
              <a:t>, which contains the information for </a:t>
            </a:r>
            <a:r>
              <a:rPr lang="en-US" sz="2400" dirty="0" err="1"/>
              <a:t>Proseware</a:t>
            </a:r>
            <a:r>
              <a:rPr lang="en-US" sz="2400" dirty="0"/>
              <a:t>, Inc. In the Table group, click the </a:t>
            </a:r>
            <a:r>
              <a:rPr lang="en-US" sz="2400" b="1" dirty="0"/>
              <a:t>Select</a:t>
            </a:r>
            <a:r>
              <a:rPr lang="en-US" sz="2400" dirty="0"/>
              <a:t> button, then </a:t>
            </a:r>
            <a:r>
              <a:rPr lang="en-US" sz="2400" b="1" dirty="0"/>
              <a:t>Select Row</a:t>
            </a:r>
            <a:r>
              <a:rPr lang="en-US" sz="2400" b="1" i="1" dirty="0"/>
              <a:t> </a:t>
            </a:r>
            <a:r>
              <a:rPr lang="en-US" sz="2400" dirty="0"/>
              <a:t>from the drop-down menu. </a:t>
            </a:r>
          </a:p>
          <a:p>
            <a:pPr marL="457200" indent="-457200">
              <a:buFont typeface="+mj-lt"/>
              <a:buAutoNum type="arabicPeriod"/>
            </a:pPr>
            <a:r>
              <a:rPr lang="en-US" sz="2400" dirty="0" smtClean="0"/>
              <a:t>The </a:t>
            </a:r>
            <a:r>
              <a:rPr lang="en-US" sz="2400" dirty="0"/>
              <a:t>insertion point is positioned on the </a:t>
            </a:r>
            <a:r>
              <a:rPr lang="en-US" sz="2400" b="1" dirty="0"/>
              <a:t>selected row</a:t>
            </a:r>
            <a:r>
              <a:rPr lang="en-US" sz="2400" dirty="0"/>
              <a:t>, hold down the mouse button. Notice the mouse pointer changes to a move pointer with a dotted insertion point.</a:t>
            </a:r>
          </a:p>
          <a:p>
            <a:pPr marL="457200" indent="-457200">
              <a:buFont typeface="+mj-lt"/>
              <a:buAutoNum type="arabicPeriod"/>
            </a:pPr>
            <a:r>
              <a:rPr lang="en-US" sz="2400" b="1" dirty="0" smtClean="0"/>
              <a:t>Drag </a:t>
            </a:r>
            <a:r>
              <a:rPr lang="en-US" sz="2400" b="1" dirty="0"/>
              <a:t>the dotted insertion point down</a:t>
            </a:r>
            <a:r>
              <a:rPr lang="en-US" sz="2400" dirty="0"/>
              <a:t> and position it before the </a:t>
            </a:r>
            <a:r>
              <a:rPr lang="en-US" sz="2400" i="1" dirty="0"/>
              <a:t>W</a:t>
            </a:r>
            <a:r>
              <a:rPr lang="en-US" sz="2400" dirty="0"/>
              <a:t> in </a:t>
            </a:r>
            <a:r>
              <a:rPr lang="en-US" sz="2400" i="1" dirty="0"/>
              <a:t>Wingtip Toys</a:t>
            </a:r>
            <a:r>
              <a:rPr lang="en-US" sz="2400" dirty="0"/>
              <a:t>. Release the mouse button and click in the table to deselect. The row is moved to the position above the Wingtip Toys row</a:t>
            </a:r>
            <a:r>
              <a:rPr lang="en-US" sz="2400" dirty="0" smtClean="0"/>
              <a:t>.</a:t>
            </a:r>
            <a:endParaRPr lang="en-US" sz="2400" dirty="0"/>
          </a:p>
        </p:txBody>
      </p:sp>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Creating a Table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a:t>Cells</a:t>
            </a:r>
            <a:r>
              <a:rPr lang="en-US" sz="2400" dirty="0"/>
              <a:t> are the rectangles that are formed when rows and columns intersect. </a:t>
            </a:r>
            <a:r>
              <a:rPr lang="en-US" sz="2400" dirty="0" smtClean="0"/>
              <a:t/>
            </a:r>
            <a:br>
              <a:rPr lang="en-US" sz="2400" dirty="0" smtClean="0"/>
            </a:br>
            <a:r>
              <a:rPr lang="en-US" sz="2400" dirty="0" smtClean="0"/>
              <a:t>Tables </a:t>
            </a:r>
            <a:r>
              <a:rPr lang="en-US" sz="2400" dirty="0"/>
              <a:t>are ideal for organizing information in an orderly manner. </a:t>
            </a:r>
            <a:endParaRPr lang="en-US" sz="2400" dirty="0" smtClean="0"/>
          </a:p>
          <a:p>
            <a:r>
              <a:rPr lang="en-US" sz="2400" dirty="0" smtClean="0"/>
              <a:t>Word </a:t>
            </a:r>
            <a:r>
              <a:rPr lang="en-US" sz="2400" dirty="0"/>
              <a:t>provides several options for creating tables, including the dragging method, the Insert Table dialog box, table drawing tools, and the Quick Table method</a:t>
            </a:r>
            <a:r>
              <a:rPr lang="en-US" sz="2400" dirty="0" smtClean="0"/>
              <a:t>.</a:t>
            </a:r>
            <a:endParaRPr lang="en-US" sz="2400" dirty="0"/>
          </a:p>
        </p:txBody>
      </p:sp>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Place </a:t>
            </a:r>
            <a:r>
              <a:rPr lang="en-US" sz="2400" dirty="0"/>
              <a:t>the insertion point in the </a:t>
            </a:r>
            <a:r>
              <a:rPr lang="en-US" sz="2400" b="1" dirty="0"/>
              <a:t>second column</a:t>
            </a:r>
            <a:r>
              <a:rPr lang="en-US" sz="2400" dirty="0"/>
              <a:t> of the table, which contains first names. Click the </a:t>
            </a:r>
            <a:r>
              <a:rPr lang="en-US" sz="2400" b="1" dirty="0"/>
              <a:t>Select</a:t>
            </a:r>
            <a:r>
              <a:rPr lang="en-US" sz="2400" dirty="0"/>
              <a:t> button, in the Table group, then </a:t>
            </a:r>
            <a:r>
              <a:rPr lang="en-US" sz="2400" b="1" dirty="0"/>
              <a:t>Select Column </a:t>
            </a:r>
            <a:r>
              <a:rPr lang="en-US" sz="2400" dirty="0"/>
              <a:t>from the drop-down menu.</a:t>
            </a:r>
          </a:p>
          <a:p>
            <a:pPr marL="457200" indent="-457200">
              <a:buFont typeface="+mj-lt"/>
              <a:buAutoNum type="arabicPeriod" startAt="4"/>
            </a:pPr>
            <a:r>
              <a:rPr lang="en-US" sz="2400" dirty="0" smtClean="0"/>
              <a:t>Position </a:t>
            </a:r>
            <a:r>
              <a:rPr lang="en-US" sz="2400" dirty="0"/>
              <a:t>the pointer inside the selected cells and </a:t>
            </a:r>
            <a:r>
              <a:rPr lang="en-US" sz="2400" b="1" dirty="0"/>
              <a:t>right-click</a:t>
            </a:r>
            <a:r>
              <a:rPr lang="en-US" sz="2400" dirty="0"/>
              <a:t> to display the shortcut menu. Select </a:t>
            </a:r>
            <a:r>
              <a:rPr lang="en-US" sz="2400" b="1" dirty="0"/>
              <a:t>Cut </a:t>
            </a:r>
            <a:r>
              <a:rPr lang="en-US" sz="2400" dirty="0"/>
              <a:t>to delete that column of text and move the remaining columns to the left.</a:t>
            </a:r>
          </a:p>
          <a:p>
            <a:pPr marL="457200" indent="-457200">
              <a:buFont typeface="+mj-lt"/>
              <a:buAutoNum type="arabicPeriod" startAt="4"/>
            </a:pPr>
            <a:r>
              <a:rPr lang="en-US" sz="2400" dirty="0" smtClean="0"/>
              <a:t>Place </a:t>
            </a:r>
            <a:r>
              <a:rPr lang="en-US" sz="2400" dirty="0"/>
              <a:t>the insertion point on the </a:t>
            </a:r>
            <a:r>
              <a:rPr lang="en-US" sz="2400" b="1" dirty="0"/>
              <a:t>phone numbers</a:t>
            </a:r>
            <a:r>
              <a:rPr lang="en-US" sz="2400" dirty="0"/>
              <a:t> column.</a:t>
            </a:r>
          </a:p>
          <a:p>
            <a:endParaRPr lang="en-US" sz="2400" dirty="0"/>
          </a:p>
          <a:p>
            <a:endParaRPr lang="en-US" sz="2400" dirty="0"/>
          </a:p>
        </p:txBody>
      </p:sp>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a Row or Column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b="1" dirty="0" smtClean="0"/>
              <a:t>Right </a:t>
            </a:r>
            <a:r>
              <a:rPr lang="en-US" sz="2400" b="1" dirty="0"/>
              <a:t>click</a:t>
            </a:r>
            <a:r>
              <a:rPr lang="en-US" sz="2400" dirty="0"/>
              <a:t> to display the shortcut menu then under the Paste Options section, click </a:t>
            </a:r>
            <a:r>
              <a:rPr lang="en-US" sz="2400" b="1" dirty="0"/>
              <a:t>Insert as New Column</a:t>
            </a:r>
            <a:r>
              <a:rPr lang="en-US" sz="2400" dirty="0"/>
              <a:t>. A new Paste Options menu is displayed with the options Insert as New Column, Nest Table, Insert as New Row or Keep Text Only. Selecting the first option to </a:t>
            </a:r>
            <a:r>
              <a:rPr lang="en-US" sz="2400" b="1" dirty="0"/>
              <a:t>Insert as New Column</a:t>
            </a:r>
            <a:r>
              <a:rPr lang="en-US" sz="2400" dirty="0"/>
              <a:t>; the first name column is pasted to the left of the phone number column. Click anywhere in the table to deselect.</a:t>
            </a:r>
          </a:p>
          <a:p>
            <a:pPr marL="457200" indent="-457200">
              <a:buFont typeface="+mj-lt"/>
              <a:buAutoNum type="arabicPeriod" startAt="7"/>
            </a:pPr>
            <a:r>
              <a:rPr lang="en-US" sz="2400" b="1" dirty="0" smtClean="0"/>
              <a:t>SAVE</a:t>
            </a:r>
            <a:r>
              <a:rPr lang="en-US" sz="2400" dirty="0" smtClean="0"/>
              <a:t> </a:t>
            </a:r>
            <a:r>
              <a:rPr lang="en-US" sz="2400" dirty="0"/>
              <a:t>the document as </a:t>
            </a:r>
            <a:r>
              <a:rPr lang="en-US" sz="2400" b="1" i="1" dirty="0"/>
              <a:t>clients_table2</a:t>
            </a:r>
            <a:r>
              <a:rPr lang="en-US" sz="2400" dirty="0"/>
              <a:t> in the lesson folder on your USB flash drive.</a:t>
            </a:r>
          </a:p>
          <a:p>
            <a:r>
              <a:rPr lang="en-US" sz="2400" b="1" dirty="0"/>
              <a:t>LEAVE</a:t>
            </a:r>
            <a:r>
              <a:rPr lang="en-US" sz="2400" dirty="0"/>
              <a:t> the document open to use in the next exercise.</a:t>
            </a:r>
          </a:p>
          <a:p>
            <a:endParaRPr lang="en-US" sz="2400" dirty="0"/>
          </a:p>
          <a:p>
            <a:endParaRPr lang="en-US" sz="2400" dirty="0"/>
          </a:p>
        </p:txBody>
      </p:sp>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a Table’s Horizontal Alignment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horizontal alignment for a table can be set to the left or right margins or centered. </a:t>
            </a:r>
            <a:endParaRPr lang="en-US" sz="2400" dirty="0" smtClean="0"/>
          </a:p>
          <a:p>
            <a:r>
              <a:rPr lang="en-US" sz="2400" dirty="0" smtClean="0"/>
              <a:t>Tables </a:t>
            </a:r>
            <a:r>
              <a:rPr lang="en-US" sz="2400" dirty="0"/>
              <a:t>inserted into a report should align with the document to maintain the ﬂow of the report. </a:t>
            </a:r>
            <a:endParaRPr lang="en-US" sz="2400" dirty="0" smtClean="0"/>
          </a:p>
          <a:p>
            <a:r>
              <a:rPr lang="en-US" sz="2400" dirty="0" smtClean="0"/>
              <a:t>In the following exercise, </a:t>
            </a:r>
            <a:r>
              <a:rPr lang="en-US" sz="2400" dirty="0"/>
              <a:t>you will practice using the Table Properties dialog box to set a table’s horizontal alignment</a:t>
            </a:r>
            <a:r>
              <a:rPr lang="en-US" sz="2400" dirty="0" smtClean="0"/>
              <a:t>.</a:t>
            </a:r>
            <a:endParaRPr lang="en-US" sz="2400" dirty="0"/>
          </a:p>
        </p:txBody>
      </p:sp>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a Table’s </a:t>
            </a:r>
            <a:r>
              <a:rPr lang="en-US" b="1" dirty="0" smtClean="0"/>
              <a:t/>
            </a:r>
            <a:br>
              <a:rPr lang="en-US" b="1" dirty="0" smtClean="0"/>
            </a:br>
            <a:r>
              <a:rPr lang="en-US" b="1" dirty="0" smtClean="0"/>
              <a:t>Horizontal </a:t>
            </a:r>
            <a:r>
              <a:rPr lang="en-US" b="1" dirty="0"/>
              <a:t>Alignment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Position </a:t>
            </a:r>
            <a:r>
              <a:rPr lang="en-US" sz="2400" dirty="0"/>
              <a:t>the insertion point anywhere inside the table. On the Layout tab, in the Table group, click the </a:t>
            </a:r>
            <a:r>
              <a:rPr lang="en-US" sz="2400" b="1" dirty="0"/>
              <a:t>Select</a:t>
            </a:r>
            <a:r>
              <a:rPr lang="en-US" sz="2400" dirty="0"/>
              <a:t> button then </a:t>
            </a:r>
            <a:r>
              <a:rPr lang="en-US" sz="2400" b="1" dirty="0"/>
              <a:t>Select</a:t>
            </a:r>
            <a:r>
              <a:rPr lang="en-US" sz="2400" dirty="0"/>
              <a:t> </a:t>
            </a:r>
            <a:r>
              <a:rPr lang="en-US" sz="2400" b="1" dirty="0"/>
              <a:t>Table</a:t>
            </a:r>
            <a:r>
              <a:rPr lang="en-US" sz="2400" dirty="0"/>
              <a:t>.</a:t>
            </a:r>
          </a:p>
          <a:p>
            <a:pPr marL="457200" indent="-457200">
              <a:buFont typeface="+mj-lt"/>
              <a:buAutoNum type="arabicPeriod"/>
            </a:pPr>
            <a:r>
              <a:rPr lang="en-US" sz="2400" dirty="0" smtClean="0"/>
              <a:t>On </a:t>
            </a:r>
            <a:r>
              <a:rPr lang="en-US" sz="2400" dirty="0"/>
              <a:t>the Layout tab, in the Table group, click the </a:t>
            </a:r>
            <a:r>
              <a:rPr lang="en-US" sz="2400" b="1" dirty="0"/>
              <a:t>Properties</a:t>
            </a:r>
            <a:r>
              <a:rPr lang="en-US" sz="2400" dirty="0"/>
              <a:t> button. The Table Properties dialog box appears.</a:t>
            </a:r>
          </a:p>
          <a:p>
            <a:pPr marL="457200" indent="-457200">
              <a:buFont typeface="+mj-lt"/>
              <a:buAutoNum type="arabicPeriod"/>
            </a:pPr>
            <a:r>
              <a:rPr lang="en-US" sz="2400" dirty="0" smtClean="0"/>
              <a:t>Click </a:t>
            </a:r>
            <a:r>
              <a:rPr lang="en-US" sz="2400" dirty="0"/>
              <a:t>the </a:t>
            </a:r>
            <a:r>
              <a:rPr lang="en-US" sz="2400" b="1" dirty="0"/>
              <a:t>Table</a:t>
            </a:r>
            <a:r>
              <a:rPr lang="en-US" sz="2400" dirty="0"/>
              <a:t> tab. In the Alignment</a:t>
            </a:r>
            <a:r>
              <a:rPr lang="en-US" sz="2400" i="1" dirty="0"/>
              <a:t> </a:t>
            </a:r>
            <a:r>
              <a:rPr lang="en-US" sz="2400" dirty="0"/>
              <a:t>section, click </a:t>
            </a:r>
            <a:r>
              <a:rPr lang="en-US" sz="2400" b="1" dirty="0"/>
              <a:t>Center</a:t>
            </a:r>
            <a:r>
              <a:rPr lang="en-US" sz="2400" dirty="0"/>
              <a:t>, as shown </a:t>
            </a:r>
            <a:r>
              <a:rPr lang="en-US" sz="2400" dirty="0" smtClean="0"/>
              <a:t>on the next slide.</a:t>
            </a:r>
            <a:endParaRPr lang="en-US" sz="2400" b="1" i="1" dirty="0"/>
          </a:p>
          <a:p>
            <a:endParaRPr lang="en-US" sz="2400" dirty="0"/>
          </a:p>
          <a:p>
            <a:endParaRPr lang="en-US" sz="2400" dirty="0"/>
          </a:p>
        </p:txBody>
      </p:sp>
    </p:spTree>
    <p:extLst>
      <p:ext uri="{BB962C8B-B14F-4D97-AF65-F5344CB8AC3E}">
        <p14:creationId xmlns:p14="http://schemas.microsoft.com/office/powerpoint/2010/main"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a Table’s </a:t>
            </a:r>
            <a:br>
              <a:rPr lang="en-US" b="1" dirty="0"/>
            </a:br>
            <a:r>
              <a:rPr lang="en-US" b="1" dirty="0"/>
              <a:t>Horizontal Alignment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The table is </a:t>
            </a:r>
            <a:r>
              <a:rPr lang="en-US" sz="2400" dirty="0" smtClean="0"/>
              <a:t/>
            </a:r>
            <a:br>
              <a:rPr lang="en-US" sz="2400" dirty="0" smtClean="0"/>
            </a:br>
            <a:r>
              <a:rPr lang="en-US" sz="2400" dirty="0" smtClean="0"/>
              <a:t>centered </a:t>
            </a:r>
            <a:r>
              <a:rPr lang="en-US" sz="2400" dirty="0"/>
              <a:t>horizontally </a:t>
            </a:r>
            <a:r>
              <a:rPr lang="en-US" sz="2400" dirty="0" smtClean="0"/>
              <a:t/>
            </a:r>
            <a:br>
              <a:rPr lang="en-US" sz="2400" dirty="0" smtClean="0"/>
            </a:br>
            <a:r>
              <a:rPr lang="en-US" sz="2400" dirty="0" smtClean="0"/>
              <a:t>on </a:t>
            </a:r>
            <a:r>
              <a:rPr lang="en-US" sz="2400" dirty="0"/>
              <a:t>the page. Click </a:t>
            </a:r>
            <a:r>
              <a:rPr lang="en-US" sz="2400" dirty="0" smtClean="0"/>
              <a:t/>
            </a:r>
            <a:br>
              <a:rPr lang="en-US" sz="2400" dirty="0" smtClean="0"/>
            </a:br>
            <a:r>
              <a:rPr lang="en-US" sz="2400" dirty="0" smtClean="0"/>
              <a:t>anywhere </a:t>
            </a:r>
            <a:r>
              <a:rPr lang="en-US" sz="2400" dirty="0"/>
              <a:t>within the </a:t>
            </a:r>
            <a:r>
              <a:rPr lang="en-US" sz="2400" dirty="0" smtClean="0"/>
              <a:t/>
            </a:r>
            <a:br>
              <a:rPr lang="en-US" sz="2400" dirty="0" smtClean="0"/>
            </a:br>
            <a:r>
              <a:rPr lang="en-US" sz="2400" dirty="0" smtClean="0"/>
              <a:t>table </a:t>
            </a:r>
            <a:r>
              <a:rPr lang="en-US" sz="2400" dirty="0"/>
              <a:t>to deselect.</a:t>
            </a:r>
          </a:p>
          <a:p>
            <a:pPr marL="457200" indent="-457200">
              <a:buFont typeface="+mj-lt"/>
              <a:buAutoNum type="arabicPeriod" startAt="4"/>
            </a:pPr>
            <a:r>
              <a:rPr lang="en-US" sz="2400" b="1" dirty="0" smtClean="0"/>
              <a:t>SAVE</a:t>
            </a:r>
            <a:r>
              <a:rPr lang="en-US" sz="2400" dirty="0" smtClean="0"/>
              <a:t> </a:t>
            </a:r>
            <a:r>
              <a:rPr lang="en-US" sz="2400" dirty="0"/>
              <a:t>the document </a:t>
            </a:r>
            <a:r>
              <a:rPr lang="en-US" sz="2400" dirty="0" smtClean="0"/>
              <a:t/>
            </a:r>
            <a:br>
              <a:rPr lang="en-US" sz="2400" dirty="0" smtClean="0"/>
            </a:br>
            <a:r>
              <a:rPr lang="en-US" sz="2400" dirty="0" smtClean="0"/>
              <a:t>on </a:t>
            </a:r>
            <a:r>
              <a:rPr lang="en-US" sz="2400" dirty="0"/>
              <a:t>your USB flash </a:t>
            </a:r>
            <a:r>
              <a:rPr lang="en-US" sz="2400" dirty="0" smtClean="0"/>
              <a:t/>
            </a:r>
            <a:br>
              <a:rPr lang="en-US" sz="2400" dirty="0" smtClean="0"/>
            </a:br>
            <a:r>
              <a:rPr lang="en-US" sz="2400" dirty="0" smtClean="0"/>
              <a:t>drive </a:t>
            </a:r>
            <a:r>
              <a:rPr lang="en-US" sz="2400" dirty="0"/>
              <a:t>in the lesson </a:t>
            </a:r>
            <a:r>
              <a:rPr lang="en-US" sz="2400" dirty="0" smtClean="0"/>
              <a:t/>
            </a:r>
            <a:br>
              <a:rPr lang="en-US" sz="2400" dirty="0" smtClean="0"/>
            </a:br>
            <a:r>
              <a:rPr lang="en-US" sz="2400" dirty="0" smtClean="0"/>
              <a:t>folder</a:t>
            </a:r>
            <a:r>
              <a:rPr lang="en-US" sz="2400" dirty="0"/>
              <a:t>.</a:t>
            </a:r>
          </a:p>
          <a:p>
            <a:r>
              <a:rPr lang="en-US" sz="2400" b="1" dirty="0"/>
              <a:t>LEAVE</a:t>
            </a:r>
            <a:r>
              <a:rPr lang="en-US" sz="2400" dirty="0"/>
              <a:t> the document </a:t>
            </a:r>
            <a:r>
              <a:rPr lang="en-US" sz="2400" dirty="0" smtClean="0"/>
              <a:t/>
            </a:r>
            <a:br>
              <a:rPr lang="en-US" sz="2400" dirty="0" smtClean="0"/>
            </a:br>
            <a:r>
              <a:rPr lang="en-US" sz="2400" dirty="0" smtClean="0"/>
              <a:t>open </a:t>
            </a:r>
            <a:r>
              <a:rPr lang="en-US" sz="2400" dirty="0"/>
              <a:t>to use in the </a:t>
            </a:r>
            <a:r>
              <a:rPr lang="en-US" sz="2400" dirty="0" smtClean="0"/>
              <a:t/>
            </a:r>
            <a:br>
              <a:rPr lang="en-US" sz="2400" dirty="0" smtClean="0"/>
            </a:br>
            <a:r>
              <a:rPr lang="en-US" sz="2400" dirty="0" smtClean="0"/>
              <a:t>next </a:t>
            </a:r>
            <a:r>
              <a:rPr lang="en-US" sz="2400" dirty="0"/>
              <a:t>exercise.</a:t>
            </a:r>
          </a:p>
          <a:p>
            <a:endParaRPr lang="en-US" sz="2400" dirty="0"/>
          </a:p>
        </p:txBody>
      </p:sp>
      <p:pic>
        <p:nvPicPr>
          <p:cNvPr id="4" name="Picture 3" descr="06.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1700808"/>
            <a:ext cx="4519184" cy="4541520"/>
          </a:xfrm>
          <a:prstGeom prst="rect">
            <a:avLst/>
          </a:prstGeom>
        </p:spPr>
      </p:pic>
    </p:spTree>
    <p:extLst>
      <p:ext uri="{BB962C8B-B14F-4D97-AF65-F5344CB8AC3E}">
        <p14:creationId xmlns:p14="http://schemas.microsoft.com/office/powerpoint/2010/main"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Header Row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header row</a:t>
            </a:r>
            <a:r>
              <a:rPr lang="en-US" sz="2400" dirty="0"/>
              <a:t> is the first row of the table that is formatted differently and should be repeated for tables that extend beyond one page. </a:t>
            </a:r>
            <a:endParaRPr lang="en-US" sz="2400" dirty="0" smtClean="0"/>
          </a:p>
          <a:p>
            <a:r>
              <a:rPr lang="en-US" sz="2400" dirty="0" smtClean="0"/>
              <a:t>When </a:t>
            </a:r>
            <a:r>
              <a:rPr lang="en-US" sz="2400" dirty="0"/>
              <a:t>you specify a header row in the Table Style Options group, the row is distinguished from the entire table. Column headings are usually placed in the header row. </a:t>
            </a:r>
            <a:endParaRPr lang="en-US" sz="2400" dirty="0" smtClean="0"/>
          </a:p>
          <a:p>
            <a:r>
              <a:rPr lang="en-US" sz="2400" dirty="0" smtClean="0"/>
              <a:t>In the following exercise, </a:t>
            </a:r>
            <a:r>
              <a:rPr lang="en-US" sz="2400" dirty="0"/>
              <a:t>you will practice repeating heading rows for lengthy tables</a:t>
            </a:r>
            <a:r>
              <a:rPr lang="en-US" sz="2400" dirty="0" smtClean="0"/>
              <a:t>.</a:t>
            </a:r>
            <a:endParaRPr lang="en-US" sz="2400" dirty="0"/>
          </a:p>
        </p:txBody>
      </p:sp>
    </p:spTree>
    <p:extLst>
      <p:ext uri="{BB962C8B-B14F-4D97-AF65-F5344CB8AC3E}">
        <p14:creationId xmlns:p14="http://schemas.microsoft.com/office/powerpoint/2010/main"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Header Row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Place </a:t>
            </a:r>
            <a:r>
              <a:rPr lang="en-US" sz="2400" dirty="0"/>
              <a:t>the insertion point on the first row of the table.</a:t>
            </a:r>
          </a:p>
          <a:p>
            <a:pPr marL="457200" indent="-457200">
              <a:buFont typeface="+mj-lt"/>
              <a:buAutoNum type="arabicPeriod"/>
            </a:pPr>
            <a:r>
              <a:rPr lang="en-US" sz="2400" b="1" dirty="0"/>
              <a:t>2.</a:t>
            </a:r>
            <a:r>
              <a:rPr lang="en-US" sz="2400" dirty="0"/>
              <a:t>	On the Layout tab, in the Rows &amp; Columns group, click </a:t>
            </a:r>
            <a:r>
              <a:rPr lang="en-US" sz="2400" b="1" dirty="0"/>
              <a:t>Insert</a:t>
            </a:r>
            <a:r>
              <a:rPr lang="en-US" sz="2400" dirty="0"/>
              <a:t> </a:t>
            </a:r>
            <a:r>
              <a:rPr lang="en-US" sz="2400" b="1" dirty="0" smtClean="0"/>
              <a:t>Above</a:t>
            </a:r>
            <a:r>
              <a:rPr lang="en-US" sz="2400" dirty="0" smtClean="0"/>
              <a:t>      . </a:t>
            </a:r>
            <a:r>
              <a:rPr lang="en-US" sz="2400" dirty="0"/>
              <a:t>A new blank row is inserted.</a:t>
            </a:r>
          </a:p>
          <a:p>
            <a:pPr marL="457200" indent="-457200">
              <a:buFont typeface="+mj-lt"/>
              <a:buAutoNum type="arabicPeriod"/>
            </a:pPr>
            <a:r>
              <a:rPr lang="en-US" sz="2400" dirty="0" smtClean="0"/>
              <a:t>On </a:t>
            </a:r>
            <a:r>
              <a:rPr lang="en-US" sz="2400" dirty="0"/>
              <a:t>the Design tab, in the Table Style Options group, click the </a:t>
            </a:r>
            <a:r>
              <a:rPr lang="en-US" sz="2400" b="1" dirty="0"/>
              <a:t>Header</a:t>
            </a:r>
            <a:r>
              <a:rPr lang="en-US" sz="2400" dirty="0"/>
              <a:t> </a:t>
            </a:r>
            <a:r>
              <a:rPr lang="en-US" sz="2400" b="1" dirty="0"/>
              <a:t>Row</a:t>
            </a:r>
            <a:r>
              <a:rPr lang="en-US" sz="2400" dirty="0"/>
              <a:t> check box to apply a distinctive format to the header row</a:t>
            </a:r>
            <a:r>
              <a:rPr lang="en-US" sz="2400" dirty="0" smtClean="0"/>
              <a:t>.</a:t>
            </a:r>
            <a:endParaRPr lang="en-US" sz="2400" dirty="0"/>
          </a:p>
        </p:txBody>
      </p:sp>
      <p:pic>
        <p:nvPicPr>
          <p:cNvPr id="2" name="Picture 1" descr="insertabo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152" y="2924944"/>
            <a:ext cx="369416" cy="497580"/>
          </a:xfrm>
          <a:prstGeom prst="rect">
            <a:avLst/>
          </a:prstGeom>
        </p:spPr>
      </p:pic>
    </p:spTree>
    <p:extLst>
      <p:ext uri="{BB962C8B-B14F-4D97-AF65-F5344CB8AC3E}">
        <p14:creationId xmlns:p14="http://schemas.microsoft.com/office/powerpoint/2010/main"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Header Row</a:t>
            </a:r>
            <a:endParaRPr lang="en-US" dirty="0" smtClean="0">
              <a:ea typeface="+mj-ea"/>
              <a:cs typeface="+mj-cs"/>
            </a:endParaRPr>
          </a:p>
        </p:txBody>
      </p:sp>
      <p:sp>
        <p:nvSpPr>
          <p:cNvPr id="21506" name="Rectangle 3"/>
          <p:cNvSpPr>
            <a:spLocks noGrp="1" noChangeArrowheads="1"/>
          </p:cNvSpPr>
          <p:nvPr>
            <p:ph type="body" idx="1"/>
          </p:nvPr>
        </p:nvSpPr>
        <p:spPr>
          <a:xfrm>
            <a:off x="457200" y="3068960"/>
            <a:ext cx="8229600" cy="3408040"/>
          </a:xfrm>
        </p:spPr>
        <p:txBody>
          <a:bodyPr/>
          <a:lstStyle/>
          <a:p>
            <a:pPr marL="457200" indent="-457200">
              <a:buFont typeface="+mj-lt"/>
              <a:buAutoNum type="arabicPeriod" startAt="4"/>
            </a:pPr>
            <a:r>
              <a:rPr lang="en-US" sz="2400" dirty="0" smtClean="0"/>
              <a:t>Key </a:t>
            </a:r>
            <a:r>
              <a:rPr lang="en-US" sz="2400" dirty="0"/>
              <a:t>headings in each cell within the first row of the table, as shown </a:t>
            </a:r>
            <a:r>
              <a:rPr lang="en-US" sz="2400" dirty="0" smtClean="0"/>
              <a:t>above.</a:t>
            </a:r>
            <a:endParaRPr lang="en-US" sz="2400" b="1" i="1" dirty="0"/>
          </a:p>
          <a:p>
            <a:pPr marL="457200" indent="-457200">
              <a:buFont typeface="+mj-lt"/>
              <a:buAutoNum type="arabicPeriod" startAt="4"/>
            </a:pPr>
            <a:r>
              <a:rPr lang="en-US" sz="2400" dirty="0" smtClean="0"/>
              <a:t>Select </a:t>
            </a:r>
            <a:r>
              <a:rPr lang="en-US" sz="2400" dirty="0"/>
              <a:t>the </a:t>
            </a:r>
            <a:r>
              <a:rPr lang="en-US" sz="2400" b="1" dirty="0"/>
              <a:t>first row</a:t>
            </a:r>
            <a:r>
              <a:rPr lang="en-US" sz="2400" dirty="0"/>
              <a:t> of the table. On the Table group of the Layout tab, click the </a:t>
            </a:r>
            <a:r>
              <a:rPr lang="en-US" sz="2400" b="1" dirty="0"/>
              <a:t>Select</a:t>
            </a:r>
            <a:r>
              <a:rPr lang="en-US" sz="2400" dirty="0"/>
              <a:t> button and </a:t>
            </a:r>
            <a:r>
              <a:rPr lang="en-US" sz="2400" b="1" dirty="0"/>
              <a:t>Select Row</a:t>
            </a:r>
            <a:r>
              <a:rPr lang="en-US" sz="2400" dirty="0"/>
              <a:t>.</a:t>
            </a:r>
          </a:p>
          <a:p>
            <a:pPr marL="457200" indent="-457200">
              <a:buFont typeface="+mj-lt"/>
              <a:buAutoNum type="arabicPeriod" startAt="4"/>
            </a:pPr>
            <a:r>
              <a:rPr lang="en-US" sz="2400" b="1" dirty="0"/>
              <a:t>6.</a:t>
            </a:r>
            <a:r>
              <a:rPr lang="en-US" sz="2400" dirty="0"/>
              <a:t>	On the Home tab, in the Font group, click the </a:t>
            </a:r>
            <a:r>
              <a:rPr lang="en-US" sz="2400" b="1" dirty="0"/>
              <a:t>Bold</a:t>
            </a:r>
            <a:r>
              <a:rPr lang="en-US" sz="2400" dirty="0"/>
              <a:t> </a:t>
            </a:r>
            <a:r>
              <a:rPr lang="en-US" sz="2400" b="1" dirty="0" smtClean="0"/>
              <a:t>  </a:t>
            </a:r>
            <a:br>
              <a:rPr lang="en-US" sz="2400" b="1" dirty="0" smtClean="0"/>
            </a:br>
            <a:r>
              <a:rPr lang="en-US" sz="2400" b="1" dirty="0" smtClean="0"/>
              <a:t>      </a:t>
            </a:r>
            <a:r>
              <a:rPr lang="en-US" sz="2400" dirty="0" smtClean="0"/>
              <a:t>button</a:t>
            </a:r>
            <a:r>
              <a:rPr lang="en-US" sz="2400" dirty="0"/>
              <a:t>. The header rows are bolded.</a:t>
            </a:r>
          </a:p>
          <a:p>
            <a:endParaRPr lang="en-US" sz="2400" dirty="0"/>
          </a:p>
          <a:p>
            <a:endParaRPr lang="en-US" sz="2400" dirty="0"/>
          </a:p>
          <a:p>
            <a:endParaRPr lang="en-US" sz="2400" dirty="0"/>
          </a:p>
        </p:txBody>
      </p:sp>
      <p:pic>
        <p:nvPicPr>
          <p:cNvPr id="2" name="Picture 1" descr="06.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360" y="1678321"/>
            <a:ext cx="7832080" cy="1184005"/>
          </a:xfrm>
          <a:prstGeom prst="rect">
            <a:avLst/>
          </a:prstGeom>
        </p:spPr>
      </p:pic>
      <p:pic>
        <p:nvPicPr>
          <p:cNvPr id="3" name="Picture 2" descr="bol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 y="5085184"/>
            <a:ext cx="418254" cy="386080"/>
          </a:xfrm>
          <a:prstGeom prst="rect">
            <a:avLst/>
          </a:prstGeom>
        </p:spPr>
      </p:pic>
    </p:spTree>
    <p:extLst>
      <p:ext uri="{BB962C8B-B14F-4D97-AF65-F5344CB8AC3E}">
        <p14:creationId xmlns:p14="http://schemas.microsoft.com/office/powerpoint/2010/main"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Header Row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On </a:t>
            </a:r>
            <a:r>
              <a:rPr lang="en-US" sz="2400" dirty="0"/>
              <a:t>the Layout tab, in the Data group, click the </a:t>
            </a:r>
            <a:r>
              <a:rPr lang="en-US" sz="2400" b="1" dirty="0"/>
              <a:t>Repeat</a:t>
            </a:r>
            <a:r>
              <a:rPr lang="en-US" sz="2400" dirty="0"/>
              <a:t> </a:t>
            </a:r>
            <a:r>
              <a:rPr lang="en-US" sz="2400" b="1" dirty="0"/>
              <a:t>Header</a:t>
            </a:r>
            <a:r>
              <a:rPr lang="en-US" sz="2400" dirty="0"/>
              <a:t> </a:t>
            </a:r>
            <a:r>
              <a:rPr lang="en-US" sz="2400" b="1" dirty="0"/>
              <a:t>Rows</a:t>
            </a:r>
            <a:r>
              <a:rPr lang="en-US" sz="2400" dirty="0"/>
              <a:t> button. Scroll down and view the headings on the second page. Click anywhere in the table to deselect.</a:t>
            </a:r>
          </a:p>
          <a:p>
            <a:pPr marL="457200" indent="-457200">
              <a:buFont typeface="+mj-lt"/>
              <a:buAutoNum type="arabicPeriod" startAt="7"/>
            </a:pPr>
            <a:r>
              <a:rPr lang="en-US" sz="2400" b="1" dirty="0" smtClean="0"/>
              <a:t>SAVE</a:t>
            </a:r>
            <a:r>
              <a:rPr lang="en-US" sz="2400" dirty="0" smtClean="0"/>
              <a:t> </a:t>
            </a:r>
            <a:r>
              <a:rPr lang="en-US" sz="2400" dirty="0"/>
              <a:t>the document as </a:t>
            </a:r>
            <a:r>
              <a:rPr lang="en-US" sz="2400" b="1" i="1" dirty="0"/>
              <a:t>clients_table3</a:t>
            </a:r>
            <a:r>
              <a:rPr lang="en-US" sz="2400" dirty="0"/>
              <a:t> in the lesson folder on your USB flash drive.</a:t>
            </a:r>
          </a:p>
          <a:p>
            <a:r>
              <a:rPr lang="en-US" sz="2400" b="1" dirty="0"/>
              <a:t>LEAVE</a:t>
            </a:r>
            <a:r>
              <a:rPr lang="en-US" sz="2400" dirty="0"/>
              <a:t> the document open to use in the next exercise</a:t>
            </a:r>
            <a:r>
              <a:rPr lang="en-US" sz="2400" dirty="0" smtClean="0"/>
              <a:t>.</a:t>
            </a:r>
            <a:endParaRPr lang="en-US" sz="2400" dirty="0"/>
          </a:p>
        </p:txBody>
      </p:sp>
    </p:spTree>
    <p:extLst>
      <p:ext uri="{BB962C8B-B14F-4D97-AF65-F5344CB8AC3E}">
        <p14:creationId xmlns:p14="http://schemas.microsoft.com/office/powerpoint/2010/main"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Sorting a Table’s Contents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a:t>
            </a:r>
            <a:r>
              <a:rPr lang="en-US" sz="2400" b="1" i="1" dirty="0" smtClean="0"/>
              <a:t> </a:t>
            </a:r>
            <a:r>
              <a:rPr lang="en-US" sz="2400" b="1" i="1" dirty="0"/>
              <a:t>sort</a:t>
            </a:r>
            <a:r>
              <a:rPr lang="en-US" sz="2400" dirty="0"/>
              <a:t> data means to arrange it alphabetically, numerically, or chronologically. Sorting displays data in order so that it can be immediately located. Text, numbers or dates can be sorted in ascending or descending order. </a:t>
            </a:r>
            <a:endParaRPr lang="en-US" sz="2400" dirty="0" smtClean="0"/>
          </a:p>
          <a:p>
            <a:r>
              <a:rPr lang="en-US" sz="2400" b="1" i="1" dirty="0" smtClean="0"/>
              <a:t>Ascending</a:t>
            </a:r>
            <a:r>
              <a:rPr lang="en-US" sz="2400" dirty="0" smtClean="0"/>
              <a:t> </a:t>
            </a:r>
            <a:r>
              <a:rPr lang="en-US" sz="2400" dirty="0"/>
              <a:t>order sorts text from beginning to end, such as from A to Z, 1 to 10, and January to December. </a:t>
            </a:r>
            <a:endParaRPr lang="en-US" sz="2400" dirty="0" smtClean="0"/>
          </a:p>
          <a:p>
            <a:r>
              <a:rPr lang="en-US" sz="2400" b="1" i="1" dirty="0" smtClean="0"/>
              <a:t>Descending </a:t>
            </a:r>
            <a:r>
              <a:rPr lang="en-US" sz="2400" dirty="0"/>
              <a:t>order sorts text from the end to the beginning, such as from Z to A, 10 to 1, and December to January. </a:t>
            </a:r>
            <a:endParaRPr lang="en-US" sz="2400" dirty="0" smtClean="0"/>
          </a:p>
          <a:p>
            <a:r>
              <a:rPr lang="en-US" sz="2400" dirty="0" smtClean="0"/>
              <a:t>In the following exercise, </a:t>
            </a:r>
            <a:r>
              <a:rPr lang="en-US" sz="2400" dirty="0"/>
              <a:t>you practice sorting data in a Word table using Sort dialog box, which you access through the Sort command on the Layout tab in the Data group</a:t>
            </a:r>
            <a:r>
              <a:rPr lang="en-US" sz="2400" dirty="0" smtClean="0"/>
              <a:t>.</a:t>
            </a:r>
            <a:endParaRPr lang="en-US" sz="2400" dirty="0"/>
          </a:p>
        </p:txBody>
      </p:sp>
    </p:spTree>
    <p:extLst>
      <p:ext uri="{BB962C8B-B14F-4D97-AF65-F5344CB8AC3E}">
        <p14:creationId xmlns:p14="http://schemas.microsoft.com/office/powerpoint/2010/main"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Table by Dragging</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the following exercise, </a:t>
            </a:r>
            <a:r>
              <a:rPr lang="en-US" sz="2400" dirty="0"/>
              <a:t>you learn how easily and quickly you can create a table from the Table menu by dragging the mouse pointer to specify the number of rows and columns. </a:t>
            </a:r>
            <a:endParaRPr lang="en-US" sz="2400" dirty="0" smtClean="0"/>
          </a:p>
          <a:p>
            <a:r>
              <a:rPr lang="en-US" sz="2400" dirty="0" smtClean="0"/>
              <a:t>Using </a:t>
            </a:r>
            <a:r>
              <a:rPr lang="en-US" sz="2400" dirty="0"/>
              <a:t>this method, you can create a new empty table with up to eight rows and ten columns</a:t>
            </a:r>
            <a:r>
              <a:rPr lang="en-US" sz="2400" dirty="0" smtClean="0"/>
              <a:t>.</a:t>
            </a:r>
            <a:endParaRPr lang="en-US" sz="2400" dirty="0"/>
          </a:p>
        </p:txBody>
      </p:sp>
    </p:spTree>
    <p:extLst>
      <p:ext uri="{BB962C8B-B14F-4D97-AF65-F5344CB8AC3E}">
        <p14:creationId xmlns:p14="http://schemas.microsoft.com/office/powerpoint/2010/main"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Sort a Table’s Contents</a:t>
            </a:r>
          </a:p>
        </p:txBody>
      </p:sp>
      <p:sp>
        <p:nvSpPr>
          <p:cNvPr id="21506" name="Rectangle 3"/>
          <p:cNvSpPr>
            <a:spLocks noGrp="1" noChangeArrowheads="1"/>
          </p:cNvSpPr>
          <p:nvPr>
            <p:ph type="body" idx="1"/>
          </p:nvPr>
        </p:nvSpPr>
        <p:spPr>
          <a:xfrm>
            <a:off x="457200" y="1556792"/>
            <a:ext cx="8229600" cy="4920208"/>
          </a:xfrm>
        </p:spPr>
        <p:txBody>
          <a:bodyPr/>
          <a:lstStyle/>
          <a:p>
            <a:r>
              <a:rPr lang="en-US" sz="2400" b="1" dirty="0" smtClean="0"/>
              <a:t>USE</a:t>
            </a:r>
            <a:r>
              <a:rPr lang="en-US" sz="2400" dirty="0" smtClean="0"/>
              <a:t> </a:t>
            </a:r>
            <a:r>
              <a:rPr lang="en-US" sz="2400" dirty="0"/>
              <a:t>the document that is open from the previous exercise.</a:t>
            </a:r>
          </a:p>
          <a:p>
            <a:pPr marL="457200" indent="-457200">
              <a:spcBef>
                <a:spcPts val="400"/>
              </a:spcBef>
              <a:buFont typeface="+mj-lt"/>
              <a:buAutoNum type="arabicPeriod"/>
            </a:pPr>
            <a:r>
              <a:rPr lang="en-US" sz="2400" dirty="0" smtClean="0"/>
              <a:t>Pl</a:t>
            </a:r>
            <a:r>
              <a:rPr lang="en-US" sz="2300" dirty="0" smtClean="0"/>
              <a:t>ace </a:t>
            </a:r>
            <a:r>
              <a:rPr lang="en-US" sz="2300" dirty="0"/>
              <a:t>the insertion point on the first column to select the </a:t>
            </a:r>
            <a:r>
              <a:rPr lang="en-US" sz="2300" b="1" dirty="0"/>
              <a:t>Company Name</a:t>
            </a:r>
            <a:r>
              <a:rPr lang="en-US" sz="2300" dirty="0"/>
              <a:t> column. On the Table group of the Layout tab, click the </a:t>
            </a:r>
            <a:r>
              <a:rPr lang="en-US" sz="2300" b="1" dirty="0"/>
              <a:t>Select</a:t>
            </a:r>
            <a:r>
              <a:rPr lang="en-US" sz="2300" dirty="0"/>
              <a:t> button and </a:t>
            </a:r>
            <a:r>
              <a:rPr lang="en-US" sz="2300" b="1" dirty="0"/>
              <a:t>Select Column</a:t>
            </a:r>
            <a:r>
              <a:rPr lang="en-US" sz="2300" dirty="0"/>
              <a:t>.</a:t>
            </a:r>
          </a:p>
          <a:p>
            <a:pPr marL="457200" indent="-457200">
              <a:spcBef>
                <a:spcPts val="400"/>
              </a:spcBef>
              <a:buFont typeface="+mj-lt"/>
              <a:buAutoNum type="arabicPeriod"/>
            </a:pPr>
            <a:r>
              <a:rPr lang="en-US" sz="2300" dirty="0" smtClean="0"/>
              <a:t>On </a:t>
            </a:r>
            <a:r>
              <a:rPr lang="en-US" sz="2300" dirty="0"/>
              <a:t>the Layout tab, in the Data group, click the </a:t>
            </a:r>
            <a:r>
              <a:rPr lang="en-US" sz="2300" b="1" dirty="0"/>
              <a:t>Sort</a:t>
            </a:r>
            <a:r>
              <a:rPr lang="en-US" sz="2300" dirty="0"/>
              <a:t> button. The Sort dialog box appears, as shown </a:t>
            </a:r>
            <a:r>
              <a:rPr lang="en-US" sz="2300" dirty="0" smtClean="0"/>
              <a:t>on the next slide. </a:t>
            </a:r>
            <a:r>
              <a:rPr lang="en-US" sz="2300" dirty="0"/>
              <a:t>The Company Name data is listed in the Sort By text box, with </a:t>
            </a:r>
            <a:r>
              <a:rPr lang="en-US" sz="2300" b="1" dirty="0"/>
              <a:t>Ascending Order</a:t>
            </a:r>
            <a:r>
              <a:rPr lang="en-US" sz="2300" dirty="0"/>
              <a:t> selected by default</a:t>
            </a:r>
            <a:r>
              <a:rPr lang="en-US" sz="2300" dirty="0" smtClean="0"/>
              <a:t>.</a:t>
            </a:r>
            <a:endParaRPr lang="en-US" sz="2300" b="1" i="1" dirty="0"/>
          </a:p>
          <a:p>
            <a:pPr marL="457200" indent="-457200">
              <a:spcBef>
                <a:spcPts val="400"/>
              </a:spcBef>
              <a:buFont typeface="+mj-lt"/>
              <a:buAutoNum type="arabicPeriod"/>
            </a:pPr>
            <a:r>
              <a:rPr lang="en-US" sz="2300" dirty="0" smtClean="0"/>
              <a:t>Click </a:t>
            </a:r>
            <a:r>
              <a:rPr lang="en-US" sz="2300" b="1" i="1" dirty="0"/>
              <a:t>OK</a:t>
            </a:r>
            <a:r>
              <a:rPr lang="en-US" sz="2300" dirty="0"/>
              <a:t>. Note that the table now appears sorted in ascending alphabetical order by company name.</a:t>
            </a:r>
          </a:p>
          <a:p>
            <a:pPr marL="457200" indent="-457200">
              <a:spcBef>
                <a:spcPts val="400"/>
              </a:spcBef>
              <a:buFont typeface="+mj-lt"/>
              <a:buAutoNum type="arabicPeriod"/>
            </a:pPr>
            <a:r>
              <a:rPr lang="en-US" sz="2300" b="1" dirty="0" smtClean="0"/>
              <a:t>SAVE</a:t>
            </a:r>
            <a:r>
              <a:rPr lang="en-US" sz="2300" dirty="0" smtClean="0"/>
              <a:t> </a:t>
            </a:r>
            <a:r>
              <a:rPr lang="en-US" sz="2300" dirty="0"/>
              <a:t>the document as </a:t>
            </a:r>
            <a:r>
              <a:rPr lang="en-US" sz="2300" b="1" i="1" dirty="0"/>
              <a:t>clients_table4</a:t>
            </a:r>
            <a:r>
              <a:rPr lang="en-US" sz="2300" dirty="0"/>
              <a:t> in the lesson folder on your USB flash drive.</a:t>
            </a:r>
          </a:p>
          <a:p>
            <a:pPr>
              <a:spcBef>
                <a:spcPts val="400"/>
              </a:spcBef>
            </a:pPr>
            <a:r>
              <a:rPr lang="en-US" sz="2300" b="1" dirty="0"/>
              <a:t>LEAVE</a:t>
            </a:r>
            <a:r>
              <a:rPr lang="en-US" sz="2300" dirty="0"/>
              <a:t> the document open to use in the next exercise.</a:t>
            </a:r>
          </a:p>
          <a:p>
            <a:endParaRPr lang="en-US" sz="2400" dirty="0"/>
          </a:p>
        </p:txBody>
      </p:sp>
    </p:spTree>
    <p:extLst>
      <p:ext uri="{BB962C8B-B14F-4D97-AF65-F5344CB8AC3E}">
        <p14:creationId xmlns:p14="http://schemas.microsoft.com/office/powerpoint/2010/main"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Sort a Table’s Contents</a:t>
            </a:r>
            <a:endParaRPr lang="en-US" dirty="0" smtClean="0">
              <a:ea typeface="+mj-ea"/>
              <a:cs typeface="+mj-cs"/>
            </a:endParaRPr>
          </a:p>
        </p:txBody>
      </p:sp>
      <p:pic>
        <p:nvPicPr>
          <p:cNvPr id="4" name="Picture 3" descr="06.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700808"/>
            <a:ext cx="7870784" cy="3277592"/>
          </a:xfrm>
          <a:prstGeom prst="rect">
            <a:avLst/>
          </a:prstGeom>
        </p:spPr>
      </p:pic>
    </p:spTree>
    <p:extLst>
      <p:ext uri="{BB962C8B-B14F-4D97-AF65-F5344CB8AC3E}">
        <p14:creationId xmlns:p14="http://schemas.microsoft.com/office/powerpoint/2010/main"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Merging and Splitting Table Cells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ability to merge and split table cells provides ﬂexibility in customizing tables. </a:t>
            </a:r>
            <a:endParaRPr lang="en-US" sz="2400" dirty="0" smtClean="0"/>
          </a:p>
          <a:p>
            <a:r>
              <a:rPr lang="en-US" sz="2400" dirty="0" smtClean="0"/>
              <a:t>To </a:t>
            </a:r>
            <a:r>
              <a:rPr lang="en-US" sz="2400" b="1" i="1" dirty="0"/>
              <a:t>merge cells</a:t>
            </a:r>
            <a:r>
              <a:rPr lang="en-US" sz="2400" dirty="0"/>
              <a:t> means to combine two or more cells into one. Merging cells is useful for headings that extend over several columns. </a:t>
            </a:r>
            <a:endParaRPr lang="en-US" sz="2400" dirty="0" smtClean="0"/>
          </a:p>
          <a:p>
            <a:r>
              <a:rPr lang="en-US" sz="2400" dirty="0" smtClean="0"/>
              <a:t>To </a:t>
            </a:r>
            <a:r>
              <a:rPr lang="en-US" sz="2400" b="1" i="1" dirty="0"/>
              <a:t>split cells </a:t>
            </a:r>
            <a:r>
              <a:rPr lang="en-US" sz="2400" dirty="0"/>
              <a:t>means to divide one cell into two or more cells. Cells may be split when more than one type of data needs to be placed in one cell. The Split Cells dialog box enables you to split a cell into columns or rows. </a:t>
            </a:r>
            <a:endParaRPr lang="en-US" sz="2400" dirty="0" smtClean="0"/>
          </a:p>
          <a:p>
            <a:r>
              <a:rPr lang="en-US" sz="2400" dirty="0" smtClean="0"/>
              <a:t>In </a:t>
            </a:r>
            <a:r>
              <a:rPr lang="en-US" sz="2400" dirty="0"/>
              <a:t>this lesson, you practice using commands in the Merge group on the Layout tab to merge and split cells</a:t>
            </a:r>
            <a:r>
              <a:rPr lang="en-US" sz="2400" dirty="0" smtClean="0"/>
              <a:t>.</a:t>
            </a:r>
            <a:endParaRPr lang="en-US" sz="2400" dirty="0"/>
          </a:p>
        </p:txBody>
      </p:sp>
    </p:spTree>
    <p:extLst>
      <p:ext uri="{BB962C8B-B14F-4D97-AF65-F5344CB8AC3E}">
        <p14:creationId xmlns:p14="http://schemas.microsoft.com/office/powerpoint/2010/main"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Merge and Split Table Cells </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Position </a:t>
            </a:r>
            <a:r>
              <a:rPr lang="en-US" sz="2400" dirty="0"/>
              <a:t>the insertion point on the </a:t>
            </a:r>
            <a:r>
              <a:rPr lang="en-US" sz="2400" b="1" dirty="0"/>
              <a:t>header row</a:t>
            </a:r>
            <a:r>
              <a:rPr lang="en-US" sz="2400" dirty="0"/>
              <a:t> located on page 1. Select the cell that contains the </a:t>
            </a:r>
            <a:r>
              <a:rPr lang="en-US" sz="2400" b="1" dirty="0"/>
              <a:t>Contact Person heading</a:t>
            </a:r>
            <a:r>
              <a:rPr lang="en-US" sz="2400" dirty="0"/>
              <a:t> and the </a:t>
            </a:r>
            <a:r>
              <a:rPr lang="en-US" sz="2400" b="1" dirty="0"/>
              <a:t>empty cell </a:t>
            </a:r>
            <a:r>
              <a:rPr lang="en-US" sz="2400" dirty="0"/>
              <a:t>to the right of it.</a:t>
            </a:r>
          </a:p>
          <a:p>
            <a:pPr marL="457200" indent="-457200">
              <a:buFont typeface="+mj-lt"/>
              <a:buAutoNum type="arabicPeriod"/>
            </a:pPr>
            <a:r>
              <a:rPr lang="en-US" sz="2400" dirty="0" smtClean="0"/>
              <a:t>On </a:t>
            </a:r>
            <a:r>
              <a:rPr lang="en-US" sz="2400" dirty="0"/>
              <a:t>the Layout tab, in the Merge group, click the </a:t>
            </a:r>
            <a:r>
              <a:rPr lang="en-US" sz="2400" b="1" dirty="0"/>
              <a:t>Merge Cells</a:t>
            </a:r>
            <a:r>
              <a:rPr lang="en-US" sz="2400" dirty="0"/>
              <a:t> button. The selected columns merge into one cell.</a:t>
            </a:r>
          </a:p>
          <a:p>
            <a:pPr marL="457200" indent="-457200">
              <a:buFont typeface="+mj-lt"/>
              <a:buAutoNum type="arabicPeriod"/>
            </a:pPr>
            <a:r>
              <a:rPr lang="en-US" sz="2400" dirty="0" smtClean="0"/>
              <a:t>In </a:t>
            </a:r>
            <a:r>
              <a:rPr lang="en-US" sz="2400" dirty="0"/>
              <a:t>the </a:t>
            </a:r>
            <a:r>
              <a:rPr lang="en-US" sz="2400" i="1" dirty="0"/>
              <a:t>Position Title</a:t>
            </a:r>
            <a:r>
              <a:rPr lang="en-US" sz="2400" dirty="0"/>
              <a:t> column, on the </a:t>
            </a:r>
            <a:r>
              <a:rPr lang="en-US" sz="2400" i="1" dirty="0"/>
              <a:t>Lucerne Publishing</a:t>
            </a:r>
            <a:r>
              <a:rPr lang="en-US" sz="2400" dirty="0"/>
              <a:t> row, select the cell that contains the text </a:t>
            </a:r>
            <a:r>
              <a:rPr lang="en-US" sz="2400" b="1" dirty="0"/>
              <a:t>Director Marketing VP Public Relations</a:t>
            </a:r>
            <a:r>
              <a:rPr lang="en-US" sz="2400" dirty="0"/>
              <a:t>.</a:t>
            </a:r>
          </a:p>
          <a:p>
            <a:pPr marL="457200" indent="-457200">
              <a:buFont typeface="+mj-lt"/>
              <a:buAutoNum type="arabicPeriod"/>
            </a:pPr>
            <a:r>
              <a:rPr lang="en-US" sz="2400" dirty="0" smtClean="0"/>
              <a:t>On </a:t>
            </a:r>
            <a:r>
              <a:rPr lang="en-US" sz="2400" dirty="0"/>
              <a:t>the Layout tab, in the Merge group, click the </a:t>
            </a:r>
            <a:r>
              <a:rPr lang="en-US" sz="2400" b="1" dirty="0"/>
              <a:t>Split Cells</a:t>
            </a:r>
            <a:r>
              <a:rPr lang="en-US" sz="2400" dirty="0"/>
              <a:t> button</a:t>
            </a:r>
            <a:r>
              <a:rPr lang="en-US" sz="2400" dirty="0" smtClean="0"/>
              <a:t>.</a:t>
            </a:r>
            <a:endParaRPr lang="en-US" sz="2400" dirty="0"/>
          </a:p>
        </p:txBody>
      </p:sp>
    </p:spTree>
    <p:extLst>
      <p:ext uri="{BB962C8B-B14F-4D97-AF65-F5344CB8AC3E}">
        <p14:creationId xmlns:p14="http://schemas.microsoft.com/office/powerpoint/2010/main"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a:t>OK</a:t>
            </a:r>
            <a:r>
              <a:rPr lang="en-US" sz="2400" dirty="0"/>
              <a:t> to accept the settings as they are. A new column is inserted within the cell, as shown </a:t>
            </a:r>
            <a:r>
              <a:rPr lang="en-US" sz="2400" dirty="0" smtClean="0"/>
              <a:t>below.</a:t>
            </a:r>
            <a:endParaRPr lang="en-US" sz="2400" dirty="0"/>
          </a:p>
        </p:txBody>
      </p:sp>
      <p:pic>
        <p:nvPicPr>
          <p:cNvPr id="2" name="Picture 1" descr="06.1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2492896"/>
            <a:ext cx="5626184" cy="3855425"/>
          </a:xfrm>
          <a:prstGeom prst="rect">
            <a:avLst/>
          </a:prstGeom>
        </p:spPr>
      </p:pic>
    </p:spTree>
    <p:extLst>
      <p:ext uri="{BB962C8B-B14F-4D97-AF65-F5344CB8AC3E}">
        <p14:creationId xmlns:p14="http://schemas.microsoft.com/office/powerpoint/2010/main"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500"/>
              </a:spcBef>
              <a:buFont typeface="+mj-lt"/>
              <a:buAutoNum type="arabicPeriod" startAt="6"/>
            </a:pPr>
            <a:r>
              <a:rPr lang="en-US" sz="2300" dirty="0" smtClean="0"/>
              <a:t>Select </a:t>
            </a:r>
            <a:r>
              <a:rPr lang="en-US" sz="2300" dirty="0"/>
              <a:t>the text </a:t>
            </a:r>
            <a:r>
              <a:rPr lang="en-US" sz="2300" b="1" dirty="0"/>
              <a:t>VP Public Relations</a:t>
            </a:r>
            <a:r>
              <a:rPr lang="en-US" sz="2300" dirty="0"/>
              <a:t> and drag and drop text to the new column.</a:t>
            </a:r>
          </a:p>
          <a:p>
            <a:pPr marL="457200" indent="-457200">
              <a:spcBef>
                <a:spcPts val="500"/>
              </a:spcBef>
              <a:buFont typeface="+mj-lt"/>
              <a:buAutoNum type="arabicPeriod" startAt="6"/>
            </a:pPr>
            <a:r>
              <a:rPr lang="en-US" sz="2300" dirty="0" smtClean="0"/>
              <a:t>In </a:t>
            </a:r>
            <a:r>
              <a:rPr lang="en-US" sz="2300" dirty="0"/>
              <a:t>the </a:t>
            </a:r>
            <a:r>
              <a:rPr lang="en-US" sz="2300" i="1" dirty="0"/>
              <a:t>Company Name</a:t>
            </a:r>
            <a:r>
              <a:rPr lang="en-US" sz="2300" dirty="0"/>
              <a:t> column, select </a:t>
            </a:r>
            <a:r>
              <a:rPr lang="en-US" sz="2300" dirty="0" smtClean="0"/>
              <a:t>the </a:t>
            </a:r>
            <a:r>
              <a:rPr lang="en-US" sz="2300" b="1" dirty="0" err="1" smtClean="0"/>
              <a:t>Woodgrove</a:t>
            </a:r>
            <a:r>
              <a:rPr lang="en-US" sz="2300" b="1" dirty="0" smtClean="0"/>
              <a:t> </a:t>
            </a:r>
            <a:r>
              <a:rPr lang="en-US" sz="2300" b="1" dirty="0"/>
              <a:t>Ba</a:t>
            </a:r>
            <a:r>
              <a:rPr lang="en-US" sz="2300" b="1" i="1" dirty="0"/>
              <a:t>nk</a:t>
            </a:r>
            <a:r>
              <a:rPr lang="en-US" sz="2300" dirty="0"/>
              <a:t> cell.</a:t>
            </a:r>
          </a:p>
          <a:p>
            <a:pPr marL="457200" indent="-457200">
              <a:spcBef>
                <a:spcPts val="500"/>
              </a:spcBef>
              <a:buFont typeface="+mj-lt"/>
              <a:buAutoNum type="arabicPeriod" startAt="6"/>
            </a:pPr>
            <a:r>
              <a:rPr lang="en-US" sz="2300" dirty="0" smtClean="0"/>
              <a:t>Click </a:t>
            </a:r>
            <a:r>
              <a:rPr lang="en-US" sz="2300" dirty="0"/>
              <a:t>the </a:t>
            </a:r>
            <a:r>
              <a:rPr lang="en-US" sz="2300" b="1" dirty="0"/>
              <a:t>Split Cells</a:t>
            </a:r>
            <a:r>
              <a:rPr lang="en-US" sz="2300" dirty="0"/>
              <a:t> button. The default setting for the Number of columns is </a:t>
            </a:r>
            <a:r>
              <a:rPr lang="en-US" sz="2300" b="1" dirty="0"/>
              <a:t>2</a:t>
            </a:r>
            <a:r>
              <a:rPr lang="en-US" sz="2300" b="1" i="1" dirty="0"/>
              <a:t>,</a:t>
            </a:r>
            <a:r>
              <a:rPr lang="en-US" sz="2300" dirty="0"/>
              <a:t> while the Number of rows is </a:t>
            </a:r>
            <a:r>
              <a:rPr lang="en-US" sz="2300" b="1" dirty="0"/>
              <a:t>1</a:t>
            </a:r>
            <a:r>
              <a:rPr lang="en-US" sz="2300" dirty="0"/>
              <a:t>. The Merge cells before split check box is checked</a:t>
            </a:r>
            <a:r>
              <a:rPr lang="en-US" sz="2300" dirty="0" smtClean="0"/>
              <a:t>.</a:t>
            </a:r>
          </a:p>
          <a:p>
            <a:pPr marL="457200" indent="-457200">
              <a:spcBef>
                <a:spcPts val="500"/>
              </a:spcBef>
              <a:buFont typeface="+mj-lt"/>
              <a:buAutoNum type="arabicPeriod" startAt="6"/>
            </a:pPr>
            <a:r>
              <a:rPr lang="en-US" sz="2300" dirty="0" smtClean="0"/>
              <a:t>Click the </a:t>
            </a:r>
            <a:r>
              <a:rPr lang="en-US" sz="2300" b="1" dirty="0" smtClean="0"/>
              <a:t>Split Cells</a:t>
            </a:r>
            <a:r>
              <a:rPr lang="en-US" sz="2300" dirty="0" smtClean="0"/>
              <a:t> button. The default for the number of columns is 2 while number of rows is 1. The merge cells before split check box is checked.</a:t>
            </a:r>
            <a:endParaRPr lang="en-US" sz="2300" dirty="0"/>
          </a:p>
          <a:p>
            <a:pPr marL="457200" indent="-457200">
              <a:spcBef>
                <a:spcPts val="500"/>
              </a:spcBef>
              <a:buFont typeface="+mj-lt"/>
              <a:buAutoNum type="arabicPeriod" startAt="6"/>
            </a:pPr>
            <a:r>
              <a:rPr lang="en-US" sz="2300" dirty="0" smtClean="0"/>
              <a:t>Change </a:t>
            </a:r>
            <a:r>
              <a:rPr lang="en-US" sz="2300" dirty="0"/>
              <a:t>the Number of columns settings to </a:t>
            </a:r>
            <a:r>
              <a:rPr lang="en-US" sz="2300" b="1" dirty="0"/>
              <a:t>1</a:t>
            </a:r>
            <a:r>
              <a:rPr lang="en-US" sz="2300" dirty="0"/>
              <a:t> and the Number of rows setting to </a:t>
            </a:r>
            <a:r>
              <a:rPr lang="en-US" sz="2300" b="1" dirty="0"/>
              <a:t>2</a:t>
            </a:r>
            <a:r>
              <a:rPr lang="en-US" sz="2300" dirty="0"/>
              <a:t> to split the cell into a single column containing two rows, as shown </a:t>
            </a:r>
            <a:r>
              <a:rPr lang="en-US" sz="2300" dirty="0" smtClean="0"/>
              <a:t>on the next slide.</a:t>
            </a:r>
            <a:endParaRPr lang="en-US" sz="23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pic>
        <p:nvPicPr>
          <p:cNvPr id="4" name="Picture 3" descr="06.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781696"/>
            <a:ext cx="6103118" cy="3860800"/>
          </a:xfrm>
          <a:prstGeom prst="rect">
            <a:avLst/>
          </a:prstGeom>
        </p:spPr>
      </p:pic>
    </p:spTree>
    <p:extLst>
      <p:ext uri="{BB962C8B-B14F-4D97-AF65-F5344CB8AC3E}">
        <p14:creationId xmlns:p14="http://schemas.microsoft.com/office/powerpoint/2010/main"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Merge and Split Table Cells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Select </a:t>
            </a:r>
            <a:r>
              <a:rPr lang="en-US" sz="2400" dirty="0"/>
              <a:t>the split cell and merge. Place the insertion point in front of </a:t>
            </a:r>
            <a:r>
              <a:rPr lang="en-US" sz="2400" i="1" dirty="0" err="1"/>
              <a:t>Woodgrove</a:t>
            </a:r>
            <a:r>
              <a:rPr lang="en-US" sz="2400" i="1" dirty="0"/>
              <a:t> Bank</a:t>
            </a:r>
            <a:r>
              <a:rPr lang="en-US" sz="2400" dirty="0"/>
              <a:t>. Press and hold the mouse button to select the two rows within the column. On the Merge group, click the </a:t>
            </a:r>
            <a:r>
              <a:rPr lang="en-US" sz="2400" b="1" dirty="0"/>
              <a:t>Merge Cells</a:t>
            </a:r>
            <a:r>
              <a:rPr lang="en-US" sz="2400" dirty="0"/>
              <a:t> button. The cell is now a single row.</a:t>
            </a:r>
          </a:p>
          <a:p>
            <a:pPr marL="457200" indent="-457200">
              <a:buFont typeface="+mj-lt"/>
              <a:buAutoNum type="arabicPeriod" startAt="11"/>
            </a:pPr>
            <a:r>
              <a:rPr lang="en-US" sz="2400" b="1" dirty="0" smtClean="0"/>
              <a:t> </a:t>
            </a:r>
            <a:r>
              <a:rPr lang="en-US" sz="2400" dirty="0" smtClean="0"/>
              <a:t>Click </a:t>
            </a:r>
            <a:r>
              <a:rPr lang="en-US" sz="2400" dirty="0"/>
              <a:t>the </a:t>
            </a:r>
            <a:r>
              <a:rPr lang="en-US" sz="2400" b="1" dirty="0"/>
              <a:t>Undo</a:t>
            </a:r>
            <a:r>
              <a:rPr lang="en-US" sz="2400" dirty="0"/>
              <a:t> </a:t>
            </a:r>
            <a:r>
              <a:rPr lang="en-US" sz="2400" b="1" dirty="0" smtClean="0"/>
              <a:t>        </a:t>
            </a:r>
            <a:r>
              <a:rPr lang="en-US" sz="2400" dirty="0" smtClean="0"/>
              <a:t>button</a:t>
            </a:r>
            <a:r>
              <a:rPr lang="en-US" sz="2400" dirty="0"/>
              <a:t>.</a:t>
            </a:r>
          </a:p>
          <a:p>
            <a:pPr marL="457200" indent="-457200">
              <a:buFont typeface="+mj-lt"/>
              <a:buAutoNum type="arabicPeriod" startAt="11"/>
            </a:pPr>
            <a:r>
              <a:rPr lang="en-US" sz="2400" b="1" dirty="0" smtClean="0"/>
              <a:t> SAVE</a:t>
            </a:r>
            <a:r>
              <a:rPr lang="en-US" sz="2400" dirty="0" smtClean="0"/>
              <a:t> </a:t>
            </a:r>
            <a:r>
              <a:rPr lang="en-US" sz="2400" dirty="0"/>
              <a:t>the document as </a:t>
            </a:r>
            <a:r>
              <a:rPr lang="en-US" sz="2400" b="1" i="1" dirty="0"/>
              <a:t>clients_table5</a:t>
            </a:r>
            <a:r>
              <a:rPr lang="en-US" sz="2400" dirty="0"/>
              <a:t> in the lesson folder on your USB flash drive.</a:t>
            </a:r>
          </a:p>
          <a:p>
            <a:r>
              <a:rPr lang="en-US" sz="2400" b="1" dirty="0"/>
              <a:t>LEAVE</a:t>
            </a:r>
            <a:r>
              <a:rPr lang="en-US" sz="2400" dirty="0"/>
              <a:t> the document open to use in the next exercise.</a:t>
            </a:r>
          </a:p>
          <a:p>
            <a:endParaRPr lang="en-US" sz="2400" dirty="0"/>
          </a:p>
        </p:txBody>
      </p:sp>
      <p:pic>
        <p:nvPicPr>
          <p:cNvPr id="2" name="Picture 1" descr="und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3501008"/>
            <a:ext cx="541867" cy="487680"/>
          </a:xfrm>
          <a:prstGeom prst="rect">
            <a:avLst/>
          </a:prstGeom>
        </p:spPr>
      </p:pic>
    </p:spTree>
    <p:extLst>
      <p:ext uri="{BB962C8B-B14F-4D97-AF65-F5344CB8AC3E}">
        <p14:creationId xmlns:p14="http://schemas.microsoft.com/office/powerpoint/2010/main"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the Direction of Text in a Cell</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Rotating </a:t>
            </a:r>
            <a:r>
              <a:rPr lang="en-US" sz="2400" dirty="0"/>
              <a:t>text in a cell provides additional options for creating interesting and effective tables. </a:t>
            </a:r>
            <a:endParaRPr lang="en-US" sz="2400" dirty="0" smtClean="0"/>
          </a:p>
          <a:p>
            <a:r>
              <a:rPr lang="en-US" sz="2400" dirty="0" smtClean="0"/>
              <a:t>Changing </a:t>
            </a:r>
            <a:r>
              <a:rPr lang="en-US" sz="2400" dirty="0"/>
              <a:t>the direction of text in a heading can be especially helpful. </a:t>
            </a:r>
            <a:endParaRPr lang="en-US" sz="2400" dirty="0" smtClean="0"/>
          </a:p>
          <a:p>
            <a:r>
              <a:rPr lang="en-US" sz="2400" dirty="0" smtClean="0"/>
              <a:t>To </a:t>
            </a:r>
            <a:r>
              <a:rPr lang="en-US" sz="2400" dirty="0"/>
              <a:t>change the direction of text in a cell, click the button three times to cycle through the three available directions. </a:t>
            </a:r>
            <a:endParaRPr lang="en-US" sz="2400" dirty="0" smtClean="0"/>
          </a:p>
          <a:p>
            <a:r>
              <a:rPr lang="en-US" sz="2400" dirty="0" smtClean="0"/>
              <a:t>In the following exercise, </a:t>
            </a:r>
            <a:r>
              <a:rPr lang="en-US" sz="2400" dirty="0"/>
              <a:t>you practice changing the direction of text in a cell</a:t>
            </a:r>
            <a:r>
              <a:rPr lang="en-US" sz="2400" dirty="0" smtClean="0"/>
              <a:t>.</a:t>
            </a:r>
            <a:endParaRPr lang="en-US" sz="2400" dirty="0"/>
          </a:p>
        </p:txBody>
      </p:sp>
    </p:spTree>
    <p:extLst>
      <p:ext uri="{BB962C8B-B14F-4D97-AF65-F5344CB8AC3E}">
        <p14:creationId xmlns:p14="http://schemas.microsoft.com/office/powerpoint/2010/main"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Changing the Position of Text in a Cell</a:t>
            </a:r>
          </a:p>
        </p:txBody>
      </p:sp>
      <p:sp>
        <p:nvSpPr>
          <p:cNvPr id="3" name="Content Placeholder 2"/>
          <p:cNvSpPr>
            <a:spLocks noGrp="1"/>
          </p:cNvSpPr>
          <p:nvPr>
            <p:ph idx="1"/>
          </p:nvPr>
        </p:nvSpPr>
        <p:spPr/>
        <p:txBody>
          <a:bodyPr/>
          <a:lstStyle/>
          <a:p>
            <a:r>
              <a:rPr lang="en-US" sz="2400" dirty="0" smtClean="0"/>
              <a:t>Word </a:t>
            </a:r>
            <a:r>
              <a:rPr lang="en-US" sz="2400" dirty="0"/>
              <a:t>provides you with nine options for aligning text in a cell. </a:t>
            </a:r>
            <a:endParaRPr lang="en-US" sz="2400" dirty="0" smtClean="0"/>
          </a:p>
          <a:p>
            <a:r>
              <a:rPr lang="en-US" sz="2400" dirty="0" smtClean="0"/>
              <a:t>These </a:t>
            </a:r>
            <a:r>
              <a:rPr lang="en-US" sz="2400" dirty="0"/>
              <a:t>options enable you to control the horizontal and vertical alignment of cell text, such as Top Left, Top Center, and Top Right. </a:t>
            </a:r>
            <a:endParaRPr lang="en-US" sz="2400" dirty="0" smtClean="0"/>
          </a:p>
          <a:p>
            <a:r>
              <a:rPr lang="en-US" sz="2400" dirty="0" smtClean="0"/>
              <a:t>To </a:t>
            </a:r>
            <a:r>
              <a:rPr lang="en-US" sz="2400" dirty="0"/>
              <a:t>change cell text alignment, select the cell or cells you want to align and click one of the nine alignment buttons in the Alignment group on the Layout tab. </a:t>
            </a:r>
            <a:endParaRPr lang="en-US" sz="2400" dirty="0" smtClean="0"/>
          </a:p>
          <a:p>
            <a:r>
              <a:rPr lang="en-US" sz="2400" dirty="0" smtClean="0"/>
              <a:t>In </a:t>
            </a:r>
            <a:r>
              <a:rPr lang="en-US" sz="2400" dirty="0"/>
              <a:t>this lesson, you practice changing the text alignment within a cell</a:t>
            </a:r>
            <a:r>
              <a:rPr lang="en-US" sz="2400" dirty="0" smtClean="0"/>
              <a:t>.</a:t>
            </a:r>
            <a:endParaRPr lang="en-US" sz="2400" dirty="0"/>
          </a:p>
        </p:txBody>
      </p:sp>
    </p:spTree>
    <p:extLst>
      <p:ext uri="{BB962C8B-B14F-4D97-AF65-F5344CB8AC3E}">
        <p14:creationId xmlns:p14="http://schemas.microsoft.com/office/powerpoint/2010/main" val="3914501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Table by Dragging</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a:t>
            </a:r>
            <a:r>
              <a:rPr lang="en-US" sz="2400" b="1" dirty="0"/>
              <a:t>LAUNCH</a:t>
            </a:r>
            <a:r>
              <a:rPr lang="en-US" sz="2400" dirty="0"/>
              <a:t> Microsoft Word and </a:t>
            </a:r>
            <a:r>
              <a:rPr lang="en-US" sz="2400" b="1" dirty="0"/>
              <a:t>OPEN</a:t>
            </a:r>
            <a:r>
              <a:rPr lang="en-US" sz="2400" dirty="0"/>
              <a:t> a new blank Word document.</a:t>
            </a:r>
          </a:p>
          <a:p>
            <a:pPr marL="457200" indent="-457200">
              <a:spcBef>
                <a:spcPts val="300"/>
              </a:spcBef>
              <a:buFont typeface="+mj-lt"/>
              <a:buAutoNum type="arabicPeriod"/>
            </a:pPr>
            <a:r>
              <a:rPr lang="en-US" sz="2400" dirty="0" smtClean="0"/>
              <a:t>On </a:t>
            </a:r>
            <a:r>
              <a:rPr lang="en-US" sz="2400" dirty="0"/>
              <a:t>the Insert</a:t>
            </a:r>
            <a:r>
              <a:rPr lang="en-US" sz="2400" i="1" dirty="0"/>
              <a:t> </a:t>
            </a:r>
            <a:r>
              <a:rPr lang="en-US" sz="2400" dirty="0"/>
              <a:t>tab</a:t>
            </a:r>
            <a:r>
              <a:rPr lang="en-US" sz="2400" dirty="0" smtClean="0"/>
              <a:t>, in </a:t>
            </a:r>
            <a:br>
              <a:rPr lang="en-US" sz="2400" dirty="0" smtClean="0"/>
            </a:br>
            <a:r>
              <a:rPr lang="en-US" sz="2400" dirty="0" smtClean="0"/>
              <a:t>the </a:t>
            </a:r>
            <a:r>
              <a:rPr lang="en-US" sz="2400" dirty="0"/>
              <a:t>Tables group</a:t>
            </a:r>
            <a:r>
              <a:rPr lang="en-US" sz="2400" dirty="0" smtClean="0"/>
              <a:t>, click </a:t>
            </a:r>
            <a:br>
              <a:rPr lang="en-US" sz="2400" dirty="0" smtClean="0"/>
            </a:br>
            <a:r>
              <a:rPr lang="en-US" sz="2400" dirty="0" smtClean="0"/>
              <a:t>the </a:t>
            </a:r>
            <a:r>
              <a:rPr lang="en-US" sz="2400" b="1" dirty="0"/>
              <a:t>Table</a:t>
            </a:r>
            <a:r>
              <a:rPr lang="en-US" sz="2400" dirty="0"/>
              <a:t> </a:t>
            </a:r>
            <a:r>
              <a:rPr lang="en-US" sz="2400" dirty="0" smtClean="0"/>
              <a:t>button. The </a:t>
            </a:r>
            <a:br>
              <a:rPr lang="en-US" sz="2400" dirty="0" smtClean="0"/>
            </a:br>
            <a:r>
              <a:rPr lang="en-US" sz="2400" dirty="0" smtClean="0"/>
              <a:t>Insert </a:t>
            </a:r>
            <a:r>
              <a:rPr lang="en-US" sz="2400" dirty="0"/>
              <a:t>t</a:t>
            </a:r>
            <a:r>
              <a:rPr lang="en-US" sz="2400" dirty="0" smtClean="0"/>
              <a:t>able </a:t>
            </a:r>
            <a:r>
              <a:rPr lang="en-US" sz="2400" dirty="0"/>
              <a:t>menu </a:t>
            </a:r>
            <a:r>
              <a:rPr lang="en-US" sz="2400" dirty="0" smtClean="0"/>
              <a:t/>
            </a:r>
            <a:br>
              <a:rPr lang="en-US" sz="2400" dirty="0" smtClean="0"/>
            </a:br>
            <a:r>
              <a:rPr lang="en-US" sz="2400" dirty="0" smtClean="0"/>
              <a:t>appears</a:t>
            </a:r>
            <a:r>
              <a:rPr lang="en-US" sz="2400" dirty="0"/>
              <a:t>.</a:t>
            </a:r>
          </a:p>
          <a:p>
            <a:pPr marL="457200" indent="-457200">
              <a:spcBef>
                <a:spcPts val="300"/>
              </a:spcBef>
              <a:buFont typeface="+mj-lt"/>
              <a:buAutoNum type="arabicPeriod"/>
            </a:pPr>
            <a:r>
              <a:rPr lang="en-US" sz="2400" dirty="0" smtClean="0"/>
              <a:t>Point </a:t>
            </a:r>
            <a:r>
              <a:rPr lang="en-US" sz="2400" dirty="0"/>
              <a:t>to the cell in the </a:t>
            </a:r>
            <a:r>
              <a:rPr lang="en-US" sz="2400" dirty="0" smtClean="0"/>
              <a:t/>
            </a:r>
            <a:br>
              <a:rPr lang="en-US" sz="2400" dirty="0" smtClean="0"/>
            </a:br>
            <a:r>
              <a:rPr lang="en-US" sz="2400" b="1" dirty="0" smtClean="0"/>
              <a:t>fifth </a:t>
            </a:r>
            <a:r>
              <a:rPr lang="en-US" sz="2400" b="1" dirty="0"/>
              <a:t>column, second </a:t>
            </a:r>
            <a:r>
              <a:rPr lang="en-US" sz="2400" b="1" dirty="0" smtClean="0"/>
              <a:t/>
            </a:r>
            <a:br>
              <a:rPr lang="en-US" sz="2400" b="1" dirty="0" smtClean="0"/>
            </a:br>
            <a:r>
              <a:rPr lang="en-US" sz="2400" b="1" dirty="0" smtClean="0"/>
              <a:t>row</a:t>
            </a:r>
            <a:r>
              <a:rPr lang="en-US" sz="2400" dirty="0"/>
              <a:t>. The menu title </a:t>
            </a:r>
            <a:r>
              <a:rPr lang="en-US" sz="2400" dirty="0" smtClean="0"/>
              <a:t/>
            </a:r>
            <a:br>
              <a:rPr lang="en-US" sz="2400" dirty="0" smtClean="0"/>
            </a:br>
            <a:r>
              <a:rPr lang="en-US" sz="2400" dirty="0" smtClean="0"/>
              <a:t>should </a:t>
            </a:r>
            <a:r>
              <a:rPr lang="en-US" sz="2400" dirty="0"/>
              <a:t>read </a:t>
            </a:r>
            <a:r>
              <a:rPr lang="en-US" sz="2400" i="1" dirty="0"/>
              <a:t>5x2 Table</a:t>
            </a:r>
            <a:r>
              <a:rPr lang="en-US" sz="2400" dirty="0"/>
              <a:t>, </a:t>
            </a:r>
            <a:r>
              <a:rPr lang="en-US" sz="2400" dirty="0" smtClean="0"/>
              <a:t/>
            </a:r>
            <a:br>
              <a:rPr lang="en-US" sz="2400" dirty="0" smtClean="0"/>
            </a:br>
            <a:r>
              <a:rPr lang="en-US" sz="2400" dirty="0" smtClean="0"/>
              <a:t>as </a:t>
            </a:r>
            <a:r>
              <a:rPr lang="en-US" sz="2400" dirty="0"/>
              <a:t>shown </a:t>
            </a:r>
            <a:r>
              <a:rPr lang="en-US" sz="2400" dirty="0" smtClean="0"/>
              <a:t>at right. </a:t>
            </a:r>
            <a:br>
              <a:rPr lang="en-US" sz="2400" dirty="0" smtClean="0"/>
            </a:br>
            <a:r>
              <a:rPr lang="en-US" sz="2400" dirty="0" smtClean="0"/>
              <a:t>Click </a:t>
            </a:r>
            <a:r>
              <a:rPr lang="en-US" sz="2400" dirty="0"/>
              <a:t>the mouse button to create the table</a:t>
            </a:r>
            <a:r>
              <a:rPr lang="en-US" sz="2400" dirty="0" smtClean="0"/>
              <a:t>.</a:t>
            </a:r>
            <a:endParaRPr lang="en-US" sz="2400" dirty="0"/>
          </a:p>
        </p:txBody>
      </p:sp>
      <p:pic>
        <p:nvPicPr>
          <p:cNvPr id="2" name="Picture 1" descr="06.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0105" y="2468713"/>
            <a:ext cx="4566056" cy="3525688"/>
          </a:xfrm>
          <a:prstGeom prst="rect">
            <a:avLst/>
          </a:prstGeom>
        </p:spPr>
      </p:pic>
    </p:spTree>
    <p:extLst>
      <p:ext uri="{BB962C8B-B14F-4D97-AF65-F5344CB8AC3E}">
        <p14:creationId xmlns:p14="http://schemas.microsoft.com/office/powerpoint/2010/main"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Step-by-Step: Change </a:t>
            </a:r>
            <a:r>
              <a:rPr lang="en-US" b="1" dirty="0"/>
              <a:t>the Position </a:t>
            </a:r>
            <a:r>
              <a:rPr lang="en-US" b="1" dirty="0" smtClean="0"/>
              <a:t/>
            </a:r>
            <a:br>
              <a:rPr lang="en-US" b="1" dirty="0" smtClean="0"/>
            </a:br>
            <a:r>
              <a:rPr lang="en-US" b="1" dirty="0" smtClean="0"/>
              <a:t>of </a:t>
            </a:r>
            <a:r>
              <a:rPr lang="en-US" b="1" dirty="0"/>
              <a:t>Text in a </a:t>
            </a:r>
            <a:r>
              <a:rPr lang="en-US" b="1" dirty="0" smtClean="0"/>
              <a:t>Cell</a:t>
            </a:r>
            <a:endParaRPr lang="en-US" dirty="0"/>
          </a:p>
        </p:txBody>
      </p:sp>
      <p:sp>
        <p:nvSpPr>
          <p:cNvPr id="3" name="Content Placeholder 2"/>
          <p:cNvSpPr>
            <a:spLocks noGrp="1"/>
          </p:cNvSpPr>
          <p:nvPr>
            <p:ph idx="1"/>
          </p:nvPr>
        </p:nvSpPr>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Select </a:t>
            </a:r>
            <a:r>
              <a:rPr lang="en-US" sz="2400" dirty="0"/>
              <a:t>the table’s </a:t>
            </a:r>
            <a:r>
              <a:rPr lang="en-US" sz="2400" b="1" dirty="0"/>
              <a:t>header’s ro</a:t>
            </a:r>
            <a:r>
              <a:rPr lang="en-US" sz="2400" dirty="0"/>
              <a:t>w, with the headings on page 1. On the Layout tab in the Table group, click the </a:t>
            </a:r>
            <a:r>
              <a:rPr lang="en-US" sz="2400" b="1" dirty="0"/>
              <a:t>Select </a:t>
            </a:r>
            <a:r>
              <a:rPr lang="en-US" sz="2400" dirty="0"/>
              <a:t>button, then click </a:t>
            </a:r>
            <a:r>
              <a:rPr lang="en-US" sz="2400" b="1" dirty="0"/>
              <a:t>Select Row</a:t>
            </a:r>
            <a:r>
              <a:rPr lang="en-US" sz="2400" dirty="0"/>
              <a:t>.</a:t>
            </a:r>
          </a:p>
          <a:p>
            <a:pPr marL="457200" indent="-457200">
              <a:buFont typeface="+mj-lt"/>
              <a:buAutoNum type="arabicPeriod"/>
            </a:pPr>
            <a:r>
              <a:rPr lang="en-US" sz="2400" dirty="0" smtClean="0"/>
              <a:t>In </a:t>
            </a:r>
            <a:r>
              <a:rPr lang="en-US" sz="2400" dirty="0"/>
              <a:t>the Alignment group, click the </a:t>
            </a:r>
            <a:r>
              <a:rPr lang="en-US" sz="2400" b="1" dirty="0"/>
              <a:t>Align </a:t>
            </a:r>
            <a:r>
              <a:rPr lang="en-US" sz="2400" b="1" dirty="0" smtClean="0"/>
              <a:t>Center       </a:t>
            </a:r>
            <a:r>
              <a:rPr lang="en-US" sz="2400" dirty="0" smtClean="0"/>
              <a:t> button</a:t>
            </a:r>
            <a:r>
              <a:rPr lang="en-US" sz="2400" dirty="0"/>
              <a:t>. The header row is centered horizontally and vertically within the cell.</a:t>
            </a:r>
          </a:p>
          <a:p>
            <a:pPr marL="457200" indent="-457200">
              <a:buFont typeface="+mj-lt"/>
              <a:buAutoNum type="arabicPeriod"/>
            </a:pPr>
            <a:r>
              <a:rPr lang="en-US" sz="2400" b="1" dirty="0" smtClean="0"/>
              <a:t>SAVE</a:t>
            </a:r>
            <a:r>
              <a:rPr lang="en-US" sz="2400" dirty="0" smtClean="0"/>
              <a:t> </a:t>
            </a:r>
            <a:r>
              <a:rPr lang="en-US" sz="2400" dirty="0"/>
              <a:t>the document in the lesson folder on your USB flash drive. </a:t>
            </a:r>
          </a:p>
          <a:p>
            <a:r>
              <a:rPr lang="en-US" sz="2400" b="1" dirty="0" smtClean="0"/>
              <a:t>LEAVE</a:t>
            </a:r>
            <a:r>
              <a:rPr lang="en-US" sz="2400" dirty="0" smtClean="0"/>
              <a:t> </a:t>
            </a:r>
            <a:r>
              <a:rPr lang="en-US" sz="2400" dirty="0"/>
              <a:t>the document open to use in the next exercise.</a:t>
            </a:r>
          </a:p>
          <a:p>
            <a:endParaRPr lang="en-US" dirty="0"/>
          </a:p>
          <a:p>
            <a:endParaRPr lang="en-US" dirty="0"/>
          </a:p>
        </p:txBody>
      </p:sp>
      <p:pic>
        <p:nvPicPr>
          <p:cNvPr id="4" name="Picture 3" descr="alignCen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4248" y="3140968"/>
            <a:ext cx="511810" cy="373703"/>
          </a:xfrm>
          <a:prstGeom prst="rect">
            <a:avLst/>
          </a:prstGeom>
        </p:spPr>
      </p:pic>
    </p:spTree>
    <p:extLst>
      <p:ext uri="{BB962C8B-B14F-4D97-AF65-F5344CB8AC3E}">
        <p14:creationId xmlns:p14="http://schemas.microsoft.com/office/powerpoint/2010/main" val="16886904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 </a:t>
            </a:r>
            <a:r>
              <a:rPr lang="en-US" b="1" dirty="0" smtClean="0"/>
              <a:t/>
            </a:r>
            <a:br>
              <a:rPr lang="en-US" b="1" dirty="0" smtClean="0"/>
            </a:br>
            <a:r>
              <a:rPr lang="en-US" b="1" dirty="0" smtClean="0"/>
              <a:t>Direction </a:t>
            </a:r>
            <a:r>
              <a:rPr lang="en-US" b="1" dirty="0"/>
              <a:t>of Text in a Cell</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Select </a:t>
            </a:r>
            <a:r>
              <a:rPr lang="en-US" sz="2400" dirty="0"/>
              <a:t>the cell that contains the </a:t>
            </a:r>
            <a:r>
              <a:rPr lang="en-US" sz="2400" b="1" dirty="0"/>
              <a:t>Company Name</a:t>
            </a:r>
            <a:r>
              <a:rPr lang="en-US" sz="2400" dirty="0"/>
              <a:t> heading.</a:t>
            </a:r>
          </a:p>
          <a:p>
            <a:pPr marL="457200" indent="-457200">
              <a:buFont typeface="+mj-lt"/>
              <a:buAutoNum type="arabicPeriod"/>
            </a:pPr>
            <a:r>
              <a:rPr lang="en-US" sz="2400" dirty="0" smtClean="0"/>
              <a:t>On </a:t>
            </a:r>
            <a:r>
              <a:rPr lang="en-US" sz="2400" dirty="0"/>
              <a:t>the Layout tab, in the Alignment group, click the </a:t>
            </a:r>
            <a:r>
              <a:rPr lang="en-US" sz="2400" b="1" dirty="0"/>
              <a:t>Text Direction</a:t>
            </a:r>
            <a:r>
              <a:rPr lang="en-US" sz="2400" dirty="0"/>
              <a:t> button </a:t>
            </a:r>
            <a:r>
              <a:rPr lang="en-US" sz="2400" b="1" dirty="0"/>
              <a:t>three</a:t>
            </a:r>
            <a:r>
              <a:rPr lang="en-US" sz="2400" dirty="0"/>
              <a:t> </a:t>
            </a:r>
            <a:r>
              <a:rPr lang="en-US" sz="2400" b="1" dirty="0"/>
              <a:t>times</a:t>
            </a:r>
            <a:r>
              <a:rPr lang="en-US" sz="2400" dirty="0"/>
              <a:t> to rotate the text direction to align to the right cell border, the left cell border, and then back to the top cell border. As you click the Text Direction button, the button face rotates to match the rotation of the text direction in the selected cell.</a:t>
            </a:r>
          </a:p>
          <a:p>
            <a:pPr marL="457200" indent="-457200">
              <a:buFont typeface="+mj-lt"/>
              <a:buAutoNum type="arabicPeriod"/>
            </a:pPr>
            <a:r>
              <a:rPr lang="en-US" sz="2400" b="1" dirty="0" smtClean="0"/>
              <a:t>SAVE</a:t>
            </a:r>
            <a:r>
              <a:rPr lang="en-US" sz="2400" dirty="0" smtClean="0"/>
              <a:t> </a:t>
            </a:r>
            <a:r>
              <a:rPr lang="en-US" sz="2400" dirty="0"/>
              <a:t>the document in the lesson folder on your USB flash drive.</a:t>
            </a:r>
          </a:p>
          <a:p>
            <a:r>
              <a:rPr lang="en-US" sz="2400" b="1" dirty="0"/>
              <a:t>LEAVE</a:t>
            </a:r>
            <a:r>
              <a:rPr lang="en-US" sz="2400" dirty="0"/>
              <a:t> Word open to use in the next exercise.</a:t>
            </a:r>
          </a:p>
          <a:p>
            <a:endParaRPr lang="en-US" sz="2400" dirty="0"/>
          </a:p>
        </p:txBody>
      </p:sp>
    </p:spTree>
    <p:extLst>
      <p:ext uri="{BB962C8B-B14F-4D97-AF65-F5344CB8AC3E}">
        <p14:creationId xmlns:p14="http://schemas.microsoft.com/office/powerpoint/2010/main" val="16662041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Converting Text to Table or Table to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Text </a:t>
            </a:r>
            <a:r>
              <a:rPr lang="en-US" sz="2400" dirty="0"/>
              <a:t>separated by a paragraph mark, tab, comma, or other character can be converted from text to a table or from a table to text. </a:t>
            </a:r>
            <a:endParaRPr lang="en-US" sz="2400" dirty="0" smtClean="0"/>
          </a:p>
          <a:p>
            <a:r>
              <a:rPr lang="en-US" sz="2400" dirty="0" smtClean="0"/>
              <a:t>To </a:t>
            </a:r>
            <a:r>
              <a:rPr lang="en-US" sz="2400" dirty="0"/>
              <a:t>convert text to a table, first select the text, then click the Insert tab button, then click the Table button, and finally select Convert Text to Table. </a:t>
            </a:r>
            <a:endParaRPr lang="en-US" sz="2400" dirty="0" smtClean="0"/>
          </a:p>
          <a:p>
            <a:r>
              <a:rPr lang="en-US" sz="2400" dirty="0" smtClean="0"/>
              <a:t>The </a:t>
            </a:r>
            <a:r>
              <a:rPr lang="en-US" sz="2400" dirty="0"/>
              <a:t>Convert Text to Table dialog box will appear, and Word will determine the number of columns needed</a:t>
            </a:r>
            <a:r>
              <a:rPr lang="en-US" sz="2400" dirty="0" smtClean="0"/>
              <a:t>.</a:t>
            </a:r>
          </a:p>
          <a:p>
            <a:r>
              <a:rPr lang="en-US" sz="2400" dirty="0" smtClean="0"/>
              <a:t> </a:t>
            </a:r>
            <a:r>
              <a:rPr lang="en-US" sz="2400" dirty="0"/>
              <a:t>In </a:t>
            </a:r>
            <a:r>
              <a:rPr lang="en-US" sz="2400" dirty="0" smtClean="0"/>
              <a:t>the following exercise, </a:t>
            </a:r>
            <a:r>
              <a:rPr lang="en-US" sz="2400" dirty="0"/>
              <a:t>you practice using this technique to convert Word text into a table</a:t>
            </a:r>
            <a:r>
              <a:rPr lang="en-US" sz="2400" dirty="0" smtClean="0"/>
              <a:t>.</a:t>
            </a:r>
            <a:endParaRPr lang="en-US" sz="2400" dirty="0"/>
          </a:p>
        </p:txBody>
      </p:sp>
    </p:spTree>
    <p:extLst>
      <p:ext uri="{BB962C8B-B14F-4D97-AF65-F5344CB8AC3E}">
        <p14:creationId xmlns:p14="http://schemas.microsoft.com/office/powerpoint/2010/main" val="38249068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Convert Text </a:t>
            </a:r>
            <a:r>
              <a:rPr lang="en-US" b="1" dirty="0" smtClean="0"/>
              <a:t/>
            </a:r>
            <a:br>
              <a:rPr lang="en-US" b="1" dirty="0" smtClean="0"/>
            </a:br>
            <a:r>
              <a:rPr lang="en-US" b="1" dirty="0" smtClean="0"/>
              <a:t>to </a:t>
            </a:r>
            <a:r>
              <a:rPr lang="en-US" b="1" dirty="0"/>
              <a:t>Table or Table to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err="1"/>
              <a:t>part_numbers</a:t>
            </a:r>
            <a:r>
              <a:rPr lang="en-US" sz="2400" dirty="0"/>
              <a:t> document in your lesson folder.</a:t>
            </a:r>
          </a:p>
          <a:p>
            <a:pPr marL="457200" indent="-457200">
              <a:buFont typeface="+mj-lt"/>
              <a:buAutoNum type="arabicPeriod"/>
            </a:pPr>
            <a:r>
              <a:rPr lang="en-US" sz="2400" dirty="0" smtClean="0"/>
              <a:t>Select </a:t>
            </a:r>
            <a:r>
              <a:rPr lang="en-US" sz="2400" dirty="0"/>
              <a:t>the whole document.</a:t>
            </a:r>
          </a:p>
          <a:p>
            <a:pPr marL="457200" indent="-457200">
              <a:buFont typeface="+mj-lt"/>
              <a:buAutoNum type="arabicPeriod"/>
            </a:pPr>
            <a:r>
              <a:rPr lang="en-US" sz="2400" dirty="0" smtClean="0"/>
              <a:t>On </a:t>
            </a:r>
            <a:r>
              <a:rPr lang="en-US" sz="2400" dirty="0"/>
              <a:t>the Insert tab, on the Table group, click the </a:t>
            </a:r>
            <a:r>
              <a:rPr lang="en-US" sz="2400" b="1" dirty="0"/>
              <a:t>Table</a:t>
            </a:r>
            <a:r>
              <a:rPr lang="en-US" sz="2400" dirty="0"/>
              <a:t> button. The Table menu appears.</a:t>
            </a:r>
          </a:p>
          <a:p>
            <a:pPr marL="457200" indent="-457200">
              <a:buFont typeface="+mj-lt"/>
              <a:buAutoNum type="arabicPeriod"/>
            </a:pPr>
            <a:r>
              <a:rPr lang="en-US" sz="2400" dirty="0" smtClean="0"/>
              <a:t>Click </a:t>
            </a:r>
            <a:r>
              <a:rPr lang="en-US" sz="2400" b="1" dirty="0"/>
              <a:t>Convert Text to Table</a:t>
            </a:r>
            <a:r>
              <a:rPr lang="en-US" sz="2400" dirty="0"/>
              <a:t>. The Convert Text to Table dialog box opens. Word recognizes the number columns and rows and places the number </a:t>
            </a:r>
            <a:r>
              <a:rPr lang="en-US" sz="2400" b="1" i="1" dirty="0"/>
              <a:t>10</a:t>
            </a:r>
            <a:r>
              <a:rPr lang="en-US" sz="2400" dirty="0"/>
              <a:t> in the Number of rows box—notice that it is shaded gray, making it unavailable to change. (See </a:t>
            </a:r>
            <a:r>
              <a:rPr lang="en-US" sz="2400" dirty="0" smtClean="0"/>
              <a:t>next slide) </a:t>
            </a:r>
            <a:r>
              <a:rPr lang="en-US" sz="2400" dirty="0"/>
              <a:t>Keep the default settings</a:t>
            </a:r>
            <a:r>
              <a:rPr lang="en-US" sz="2400" dirty="0" smtClean="0"/>
              <a:t>.</a:t>
            </a:r>
            <a:endParaRPr lang="en-US" sz="2400" dirty="0"/>
          </a:p>
        </p:txBody>
      </p:sp>
    </p:spTree>
    <p:extLst>
      <p:ext uri="{BB962C8B-B14F-4D97-AF65-F5344CB8AC3E}">
        <p14:creationId xmlns:p14="http://schemas.microsoft.com/office/powerpoint/2010/main" val="41813296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to Table or Table to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endParaRPr lang="en-US" sz="2400" dirty="0"/>
          </a:p>
        </p:txBody>
      </p:sp>
      <p:pic>
        <p:nvPicPr>
          <p:cNvPr id="2" name="Picture 1" descr="06.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700807"/>
            <a:ext cx="6671384" cy="4601451"/>
          </a:xfrm>
          <a:prstGeom prst="rect">
            <a:avLst/>
          </a:prstGeom>
        </p:spPr>
      </p:pic>
    </p:spTree>
    <p:extLst>
      <p:ext uri="{BB962C8B-B14F-4D97-AF65-F5344CB8AC3E}">
        <p14:creationId xmlns:p14="http://schemas.microsoft.com/office/powerpoint/2010/main" val="20696042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to Table or Table to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The selected text was separated by paragraph marks and by selecting the default of </a:t>
            </a:r>
            <a:r>
              <a:rPr lang="en-US" sz="2400" b="1" dirty="0"/>
              <a:t>one column</a:t>
            </a:r>
            <a:r>
              <a:rPr lang="en-US" sz="2400" dirty="0"/>
              <a:t>, Word converts the text to a table as shown </a:t>
            </a:r>
            <a:r>
              <a:rPr lang="en-US" sz="2400" dirty="0" smtClean="0"/>
              <a:t>below.</a:t>
            </a:r>
            <a:endParaRPr lang="en-US" sz="2400" dirty="0"/>
          </a:p>
        </p:txBody>
      </p:sp>
      <p:pic>
        <p:nvPicPr>
          <p:cNvPr id="2" name="Picture 1" descr="06.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2841888"/>
            <a:ext cx="6696536" cy="3533613"/>
          </a:xfrm>
          <a:prstGeom prst="rect">
            <a:avLst/>
          </a:prstGeom>
        </p:spPr>
      </p:pic>
    </p:spTree>
    <p:extLst>
      <p:ext uri="{BB962C8B-B14F-4D97-AF65-F5344CB8AC3E}">
        <p14:creationId xmlns:p14="http://schemas.microsoft.com/office/powerpoint/2010/main" val="10368782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to Table or Table to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b="1" dirty="0" smtClean="0"/>
              <a:t>SAVE</a:t>
            </a:r>
            <a:r>
              <a:rPr lang="en-US" sz="2400" dirty="0" smtClean="0"/>
              <a:t> </a:t>
            </a:r>
            <a:r>
              <a:rPr lang="en-US" sz="2400" dirty="0"/>
              <a:t>the document as </a:t>
            </a:r>
            <a:r>
              <a:rPr lang="en-US" sz="2400" b="1" i="1" dirty="0" err="1"/>
              <a:t>part_numbers_table</a:t>
            </a:r>
            <a:r>
              <a:rPr lang="en-US" sz="2400" dirty="0"/>
              <a:t> in the lesson folder on your USB flash drive.</a:t>
            </a:r>
          </a:p>
          <a:p>
            <a:pPr marL="457200" indent="-457200">
              <a:buFont typeface="+mj-lt"/>
              <a:buAutoNum type="arabicPeriod" startAt="5"/>
            </a:pPr>
            <a:r>
              <a:rPr lang="en-US" sz="2400" dirty="0" smtClean="0"/>
              <a:t>Position </a:t>
            </a:r>
            <a:r>
              <a:rPr lang="en-US" sz="2400" dirty="0"/>
              <a:t>the insertion point anywhere in the table and click the </a:t>
            </a:r>
            <a:r>
              <a:rPr lang="en-US" sz="2400" b="1" dirty="0"/>
              <a:t>Layout</a:t>
            </a:r>
            <a:r>
              <a:rPr lang="en-US" sz="2400" dirty="0"/>
              <a:t> tab.</a:t>
            </a:r>
          </a:p>
          <a:p>
            <a:pPr marL="457200" indent="-457200">
              <a:buFont typeface="+mj-lt"/>
              <a:buAutoNum type="arabicPeriod" startAt="5"/>
            </a:pPr>
            <a:r>
              <a:rPr lang="en-US" sz="2400" dirty="0" smtClean="0"/>
              <a:t>In </a:t>
            </a:r>
            <a:r>
              <a:rPr lang="en-US" sz="2400" dirty="0"/>
              <a:t>the Table group, click the </a:t>
            </a:r>
            <a:r>
              <a:rPr lang="en-US" sz="2400" b="1" dirty="0"/>
              <a:t>Select</a:t>
            </a:r>
            <a:r>
              <a:rPr lang="en-US" sz="2400" dirty="0"/>
              <a:t> button, then click </a:t>
            </a:r>
            <a:r>
              <a:rPr lang="en-US" sz="2400" b="1" dirty="0"/>
              <a:t>Select Table</a:t>
            </a:r>
            <a:r>
              <a:rPr lang="en-US" sz="2400" dirty="0"/>
              <a:t> to select the entire table.</a:t>
            </a:r>
          </a:p>
          <a:p>
            <a:pPr marL="457200" indent="-457200">
              <a:buFont typeface="+mj-lt"/>
              <a:buAutoNum type="arabicPeriod" startAt="5"/>
            </a:pPr>
            <a:r>
              <a:rPr lang="en-US" sz="2400" dirty="0" smtClean="0"/>
              <a:t>In </a:t>
            </a:r>
            <a:r>
              <a:rPr lang="en-US" sz="2400" dirty="0"/>
              <a:t>the Data group, click </a:t>
            </a:r>
            <a:r>
              <a:rPr lang="en-US" sz="2400" b="1" dirty="0"/>
              <a:t>Convert Table to Text</a:t>
            </a:r>
            <a:r>
              <a:rPr lang="en-US" sz="2400" dirty="0"/>
              <a:t>. The Convert Table to Text dialog box opens. The default setting in the Convert Table to Text dialog box is Paragraph marks. A table can be converted to text and separated by paragraph marks, tabs, commas, and other characters (</a:t>
            </a:r>
            <a:r>
              <a:rPr lang="en-US" sz="2400" dirty="0" smtClean="0"/>
              <a:t>see next slide)</a:t>
            </a:r>
            <a:r>
              <a:rPr lang="en-US" sz="2400" dirty="0"/>
              <a:t>.</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42856984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to Table or Table to Text</a:t>
            </a:r>
            <a:r>
              <a:rPr lang="en-US" dirty="0" smtClean="0">
                <a:ea typeface="+mj-ea"/>
                <a:cs typeface="+mj-cs"/>
              </a:rPr>
              <a:t>-by-Step:</a:t>
            </a:r>
          </a:p>
        </p:txBody>
      </p:sp>
      <p:pic>
        <p:nvPicPr>
          <p:cNvPr id="2" name="Picture 1" descr="06.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1772816"/>
            <a:ext cx="6784395" cy="3960088"/>
          </a:xfrm>
          <a:prstGeom prst="rect">
            <a:avLst/>
          </a:prstGeom>
        </p:spPr>
      </p:pic>
    </p:spTree>
    <p:extLst>
      <p:ext uri="{BB962C8B-B14F-4D97-AF65-F5344CB8AC3E}">
        <p14:creationId xmlns:p14="http://schemas.microsoft.com/office/powerpoint/2010/main" val="17162691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Convert Text </a:t>
            </a:r>
            <a:br>
              <a:rPr lang="en-US" b="1" dirty="0"/>
            </a:br>
            <a:r>
              <a:rPr lang="en-US" b="1" dirty="0"/>
              <a:t>to Table or Table to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Click </a:t>
            </a:r>
            <a:r>
              <a:rPr lang="en-US" sz="2400" b="1" i="1" dirty="0"/>
              <a:t>OK</a:t>
            </a:r>
            <a:r>
              <a:rPr lang="en-US" sz="2400" dirty="0"/>
              <a:t>. The document is converted to text separated by paragraph </a:t>
            </a:r>
            <a:r>
              <a:rPr lang="en-US" sz="2400" dirty="0" smtClean="0"/>
              <a:t>marks.</a:t>
            </a:r>
          </a:p>
          <a:p>
            <a:pPr marL="457200" indent="-457200">
              <a:buFont typeface="+mj-lt"/>
              <a:buAutoNum type="arabicPeriod" startAt="9"/>
            </a:pPr>
            <a:r>
              <a:rPr lang="en-US" sz="2400" b="1" dirty="0"/>
              <a:t> </a:t>
            </a:r>
            <a:r>
              <a:rPr lang="en-US" sz="2400" b="1" dirty="0" smtClean="0"/>
              <a:t>SAVE</a:t>
            </a:r>
            <a:r>
              <a:rPr lang="en-US" sz="2400" dirty="0" smtClean="0"/>
              <a:t> </a:t>
            </a:r>
            <a:r>
              <a:rPr lang="en-US" sz="2400" dirty="0"/>
              <a:t>the document as </a:t>
            </a:r>
            <a:r>
              <a:rPr lang="en-US" sz="2400" b="1" i="1" dirty="0" err="1"/>
              <a:t>part_numbers_text</a:t>
            </a:r>
            <a:r>
              <a:rPr lang="en-US" sz="2400" dirty="0"/>
              <a:t> in the lesson folder on your USB flash drive, then</a:t>
            </a:r>
            <a:r>
              <a:rPr lang="en-US" sz="2400" b="1" dirty="0"/>
              <a:t> CLOSE</a:t>
            </a:r>
            <a:r>
              <a:rPr lang="en-US" sz="2400" dirty="0"/>
              <a:t> the file.</a:t>
            </a:r>
          </a:p>
          <a:p>
            <a:r>
              <a:rPr lang="en-US" sz="2400" b="1" dirty="0"/>
              <a:t>LEAVE</a:t>
            </a:r>
            <a:r>
              <a:rPr lang="en-US" sz="2400" dirty="0"/>
              <a:t> Word open to use in the next exercise.</a:t>
            </a:r>
          </a:p>
          <a:p>
            <a:endParaRPr lang="en-US" sz="2400" dirty="0"/>
          </a:p>
        </p:txBody>
      </p:sp>
    </p:spTree>
    <p:extLst>
      <p:ext uri="{BB962C8B-B14F-4D97-AF65-F5344CB8AC3E}">
        <p14:creationId xmlns:p14="http://schemas.microsoft.com/office/powerpoint/2010/main" val="20575920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and Deleting a Column or Row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Word Layout tab in the Rows and Columns group, makes it easy to insert a row above or below a column; to the left or right; and to delete cells, columns, rows, and table. </a:t>
            </a:r>
            <a:endParaRPr lang="en-US" sz="2400" dirty="0" smtClean="0"/>
          </a:p>
          <a:p>
            <a:r>
              <a:rPr lang="en-US" sz="2400" dirty="0" smtClean="0"/>
              <a:t>In </a:t>
            </a:r>
            <a:r>
              <a:rPr lang="en-US" sz="2400" dirty="0"/>
              <a:t>the exercise, you learn to insert a column and row and delete a row.</a:t>
            </a:r>
          </a:p>
          <a:p>
            <a:endParaRPr lang="en-US" sz="2400" dirty="0"/>
          </a:p>
        </p:txBody>
      </p:sp>
    </p:spTree>
    <p:extLst>
      <p:ext uri="{BB962C8B-B14F-4D97-AF65-F5344CB8AC3E}">
        <p14:creationId xmlns:p14="http://schemas.microsoft.com/office/powerpoint/2010/main" val="2186665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Table by Dragging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below the table and press </a:t>
            </a:r>
            <a:r>
              <a:rPr lang="en-US" sz="2400" b="1" dirty="0"/>
              <a:t>Enter</a:t>
            </a:r>
            <a:r>
              <a:rPr lang="en-US" sz="2400" dirty="0"/>
              <a:t> twice to insert a blank line.</a:t>
            </a:r>
          </a:p>
          <a:p>
            <a:pPr marL="457200" indent="-457200">
              <a:buFont typeface="+mj-lt"/>
              <a:buAutoNum type="arabicPeriod" startAt="3"/>
            </a:pPr>
            <a:r>
              <a:rPr lang="en-US" sz="2400" b="1" dirty="0" smtClean="0"/>
              <a:t>SAVE</a:t>
            </a:r>
            <a:r>
              <a:rPr lang="en-US" sz="2400" dirty="0" smtClean="0"/>
              <a:t> </a:t>
            </a:r>
            <a:r>
              <a:rPr lang="en-US" sz="2400" dirty="0"/>
              <a:t>the document as </a:t>
            </a:r>
            <a:r>
              <a:rPr lang="en-US" sz="2400" b="1" i="1" dirty="0"/>
              <a:t>tables</a:t>
            </a:r>
            <a:r>
              <a:rPr lang="en-US" sz="2400" dirty="0"/>
              <a:t> in the lesson folder on your USB flash drive.</a:t>
            </a:r>
          </a:p>
          <a:p>
            <a:pPr marL="457200" indent="-457200">
              <a:buFont typeface="+mj-lt"/>
              <a:buAutoNum type="arabicPeriod" startAt="3"/>
            </a:pPr>
            <a:r>
              <a:rPr lang="en-US" sz="2400" b="1" dirty="0"/>
              <a:t>LEAVE</a:t>
            </a:r>
            <a:r>
              <a:rPr lang="en-US" sz="2400" dirty="0"/>
              <a:t> the document open to use in the next exercise.</a:t>
            </a:r>
          </a:p>
          <a:p>
            <a:pPr marL="457200" indent="-457200">
              <a:buFont typeface="+mj-lt"/>
              <a:buAutoNum type="arabicPeriod" startAt="3"/>
            </a:pPr>
            <a:endParaRPr lang="en-US" sz="2400" dirty="0"/>
          </a:p>
        </p:txBody>
      </p:sp>
    </p:spTree>
    <p:extLst>
      <p:ext uri="{BB962C8B-B14F-4D97-AF65-F5344CB8AC3E}">
        <p14:creationId xmlns:p14="http://schemas.microsoft.com/office/powerpoint/2010/main"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and Delete </a:t>
            </a:r>
            <a:r>
              <a:rPr lang="en-US" b="1" dirty="0" smtClean="0"/>
              <a:t/>
            </a:r>
            <a:br>
              <a:rPr lang="en-US" b="1" dirty="0" smtClean="0"/>
            </a:br>
            <a:r>
              <a:rPr lang="en-US" b="1" dirty="0" smtClean="0"/>
              <a:t>a </a:t>
            </a:r>
            <a:r>
              <a:rPr lang="en-US" b="1" dirty="0"/>
              <a:t>Column or Row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err="1"/>
              <a:t>part_numbers_table</a:t>
            </a:r>
            <a:r>
              <a:rPr lang="en-US" sz="2400" dirty="0"/>
              <a:t> documents in your lesson folder.</a:t>
            </a:r>
          </a:p>
          <a:p>
            <a:pPr marL="457200" indent="-457200">
              <a:buFont typeface="+mj-lt"/>
              <a:buAutoNum type="arabicPeriod"/>
            </a:pPr>
            <a:r>
              <a:rPr lang="en-US" sz="2400" dirty="0" smtClean="0"/>
              <a:t>Place </a:t>
            </a:r>
            <a:r>
              <a:rPr lang="en-US" sz="2400" dirty="0"/>
              <a:t>the insertion point on the </a:t>
            </a:r>
            <a:r>
              <a:rPr lang="en-US" sz="2400" b="1" dirty="0"/>
              <a:t>fourth row</a:t>
            </a:r>
            <a:r>
              <a:rPr lang="en-US" sz="2400" dirty="0"/>
              <a:t>.</a:t>
            </a:r>
          </a:p>
          <a:p>
            <a:pPr marL="457200" indent="-457200">
              <a:buFont typeface="+mj-lt"/>
              <a:buAutoNum type="arabicPeriod"/>
            </a:pPr>
            <a:r>
              <a:rPr lang="en-US" sz="2400" dirty="0" smtClean="0"/>
              <a:t>On </a:t>
            </a:r>
            <a:r>
              <a:rPr lang="en-US" sz="2400" dirty="0"/>
              <a:t>the Layout tab, in the Rows &amp; Columns group, click the </a:t>
            </a:r>
            <a:r>
              <a:rPr lang="en-US" sz="2400" b="1" dirty="0"/>
              <a:t>Insert Above</a:t>
            </a:r>
            <a:r>
              <a:rPr lang="en-US" sz="2400" dirty="0"/>
              <a:t> button; a blank row is inserted above the fourth row.</a:t>
            </a:r>
          </a:p>
          <a:p>
            <a:pPr marL="457200" indent="-457200">
              <a:buFont typeface="+mj-lt"/>
              <a:buAutoNum type="arabicPeriod"/>
            </a:pPr>
            <a:r>
              <a:rPr lang="en-US" sz="2400" dirty="0" smtClean="0"/>
              <a:t>The </a:t>
            </a:r>
            <a:r>
              <a:rPr lang="en-US" sz="2400" dirty="0"/>
              <a:t>blank row is selected. Click the </a:t>
            </a:r>
            <a:r>
              <a:rPr lang="en-US" sz="2400" b="1" dirty="0"/>
              <a:t>Delete</a:t>
            </a:r>
            <a:r>
              <a:rPr lang="en-US" sz="2400" dirty="0"/>
              <a:t> button in the Rows &amp; Columns group, then click </a:t>
            </a:r>
            <a:r>
              <a:rPr lang="en-US" sz="2400" b="1" dirty="0"/>
              <a:t>Delete Row</a:t>
            </a:r>
            <a:r>
              <a:rPr lang="en-US" sz="2400" dirty="0"/>
              <a:t> from the drop-down menu. The blank row is deleted from the table.</a:t>
            </a:r>
          </a:p>
          <a:p>
            <a:pPr marL="457200" indent="-457200">
              <a:buFont typeface="+mj-lt"/>
              <a:buAutoNum type="arabicPeriod"/>
            </a:pPr>
            <a:r>
              <a:rPr lang="en-US" sz="2400" dirty="0" smtClean="0"/>
              <a:t>In </a:t>
            </a:r>
            <a:r>
              <a:rPr lang="en-US" sz="2400" dirty="0"/>
              <a:t>the Cell Size group, click the </a:t>
            </a:r>
            <a:r>
              <a:rPr lang="en-US" sz="2400" b="1" dirty="0"/>
              <a:t>AutoFit</a:t>
            </a:r>
            <a:r>
              <a:rPr lang="en-US" sz="2400" dirty="0"/>
              <a:t> button, then select </a:t>
            </a:r>
            <a:r>
              <a:rPr lang="en-US" sz="2400" b="1" dirty="0"/>
              <a:t>AutoFit</a:t>
            </a:r>
            <a:r>
              <a:rPr lang="en-US" sz="2400" dirty="0"/>
              <a:t> </a:t>
            </a:r>
            <a:r>
              <a:rPr lang="en-US" sz="2400" b="1" dirty="0"/>
              <a:t>Contents</a:t>
            </a:r>
            <a:r>
              <a:rPr lang="en-US" sz="2400" dirty="0"/>
              <a:t>. The data in the table automatically resizes to fit in the column width.</a:t>
            </a:r>
          </a:p>
          <a:p>
            <a:endParaRPr lang="en-US" sz="2400" dirty="0"/>
          </a:p>
        </p:txBody>
      </p:sp>
    </p:spTree>
    <p:extLst>
      <p:ext uri="{BB962C8B-B14F-4D97-AF65-F5344CB8AC3E}">
        <p14:creationId xmlns:p14="http://schemas.microsoft.com/office/powerpoint/2010/main" val="2835811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and Delete </a:t>
            </a:r>
            <a:br>
              <a:rPr lang="en-US" b="1" dirty="0"/>
            </a:br>
            <a:r>
              <a:rPr lang="en-US" b="1" dirty="0"/>
              <a:t>a Column or Row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Place </a:t>
            </a:r>
            <a:r>
              <a:rPr lang="en-US" sz="2400" dirty="0"/>
              <a:t>your insertion point anywhere in the table, and in the Row &amp; Columns group, click </a:t>
            </a:r>
            <a:r>
              <a:rPr lang="en-US" sz="2400" b="1" i="1" dirty="0"/>
              <a:t>Insert</a:t>
            </a:r>
            <a:r>
              <a:rPr lang="en-US" sz="2400" dirty="0"/>
              <a:t> </a:t>
            </a:r>
            <a:r>
              <a:rPr lang="en-US" sz="2400" b="1" i="1" dirty="0"/>
              <a:t>Right</a:t>
            </a:r>
            <a:r>
              <a:rPr lang="en-US" sz="2400" dirty="0"/>
              <a:t>. A new column is inserted to the right.</a:t>
            </a:r>
          </a:p>
          <a:p>
            <a:pPr marL="457200" indent="-457200">
              <a:buFont typeface="+mj-lt"/>
              <a:buAutoNum type="arabicPeriod" startAt="5"/>
            </a:pPr>
            <a:r>
              <a:rPr lang="en-US" sz="2400" dirty="0" smtClean="0"/>
              <a:t>On </a:t>
            </a:r>
            <a:r>
              <a:rPr lang="en-US" sz="2400" dirty="0"/>
              <a:t>the Rows &amp; Columns group, click the </a:t>
            </a:r>
            <a:r>
              <a:rPr lang="en-US" sz="2400" b="1" i="1" dirty="0"/>
              <a:t>Delete</a:t>
            </a:r>
            <a:r>
              <a:rPr lang="en-US" sz="2400" dirty="0"/>
              <a:t> button, then click </a:t>
            </a:r>
            <a:r>
              <a:rPr lang="en-US" sz="2400" b="1" i="1" dirty="0"/>
              <a:t>Delete</a:t>
            </a:r>
            <a:r>
              <a:rPr lang="en-US" sz="2400" dirty="0"/>
              <a:t> </a:t>
            </a:r>
            <a:r>
              <a:rPr lang="en-US" sz="2400" b="1" i="1" dirty="0"/>
              <a:t>Column</a:t>
            </a:r>
            <a:r>
              <a:rPr lang="en-US" sz="2400" dirty="0"/>
              <a:t>. The Delete button menu allows you to delete cells, rows, and the entire table.</a:t>
            </a:r>
          </a:p>
          <a:p>
            <a:pPr marL="457200" indent="-457200">
              <a:buFont typeface="+mj-lt"/>
              <a:buAutoNum type="arabicPeriod" startAt="5"/>
            </a:pPr>
            <a:r>
              <a:rPr lang="en-US" sz="2400" b="1" dirty="0" smtClean="0"/>
              <a:t>SAVE</a:t>
            </a:r>
            <a:r>
              <a:rPr lang="en-US" sz="2400" dirty="0" smtClean="0"/>
              <a:t> </a:t>
            </a:r>
            <a:r>
              <a:rPr lang="en-US" sz="2400" dirty="0"/>
              <a:t>the document in the lesson folder on your USB flash drive, then</a:t>
            </a:r>
            <a:r>
              <a:rPr lang="en-US" sz="2400" b="1" dirty="0"/>
              <a:t> CLOSE</a:t>
            </a:r>
            <a:r>
              <a:rPr lang="en-US" sz="2400" dirty="0"/>
              <a:t> the file.</a:t>
            </a:r>
          </a:p>
          <a:p>
            <a:r>
              <a:rPr lang="en-US" sz="2400" b="1" dirty="0"/>
              <a:t>CLOSE</a:t>
            </a:r>
            <a:r>
              <a:rPr lang="en-US" sz="2400" dirty="0"/>
              <a:t> Word.</a:t>
            </a:r>
          </a:p>
          <a:p>
            <a:endParaRPr lang="en-US" sz="2400" dirty="0"/>
          </a:p>
        </p:txBody>
      </p:sp>
    </p:spTree>
    <p:extLst>
      <p:ext uri="{BB962C8B-B14F-4D97-AF65-F5344CB8AC3E}">
        <p14:creationId xmlns:p14="http://schemas.microsoft.com/office/powerpoint/2010/main" val="8750158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Summary</a:t>
            </a:r>
          </a:p>
        </p:txBody>
      </p:sp>
      <p:pic>
        <p:nvPicPr>
          <p:cNvPr id="4" name="Picture 3" descr="06.SkillSUmmar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593595"/>
            <a:ext cx="8035488" cy="4355685"/>
          </a:xfrm>
          <a:prstGeom prst="rect">
            <a:avLst/>
          </a:prstGeom>
        </p:spPr>
      </p:pic>
    </p:spTree>
    <p:extLst>
      <p:ext uri="{BB962C8B-B14F-4D97-AF65-F5344CB8AC3E}">
        <p14:creationId xmlns:p14="http://schemas.microsoft.com/office/powerpoint/2010/main" val="1700839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the Insert Table Dialog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Insert Table dialog box lets you create large tables by specifying up to 63 columns and thousands of rows</a:t>
            </a:r>
            <a:r>
              <a:rPr lang="en-US" sz="2400" dirty="0" smtClean="0"/>
              <a:t>.</a:t>
            </a:r>
          </a:p>
          <a:p>
            <a:r>
              <a:rPr lang="en-US" sz="2400" dirty="0" smtClean="0"/>
              <a:t>In the following exercise, </a:t>
            </a:r>
            <a:r>
              <a:rPr lang="en-US" sz="2400" dirty="0"/>
              <a:t>you use the Insert Table dialog box to insert a table with nine columns and three rows. </a:t>
            </a:r>
            <a:endParaRPr lang="en-US" sz="2400" dirty="0" smtClean="0"/>
          </a:p>
          <a:p>
            <a:r>
              <a:rPr lang="en-US" sz="2400" dirty="0" smtClean="0"/>
              <a:t>Note </a:t>
            </a:r>
            <a:r>
              <a:rPr lang="en-US" sz="2400" dirty="0"/>
              <a:t>that in the Insert Table dialog box, you can click the up and down arrows or key in the number of columns and rows needed in a table</a:t>
            </a:r>
            <a:r>
              <a:rPr lang="en-US" sz="2400" dirty="0" smtClean="0"/>
              <a:t>.</a:t>
            </a:r>
            <a:endParaRPr lang="en-US" sz="2400" dirty="0"/>
          </a:p>
        </p:txBody>
      </p:sp>
    </p:spTree>
    <p:extLst>
      <p:ext uri="{BB962C8B-B14F-4D97-AF65-F5344CB8AC3E}">
        <p14:creationId xmlns:p14="http://schemas.microsoft.com/office/powerpoint/2010/main"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Use the Insert Table Dialog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On </a:t>
            </a:r>
            <a:r>
              <a:rPr lang="en-US" sz="2400" dirty="0"/>
              <a:t>the Insert</a:t>
            </a:r>
            <a:r>
              <a:rPr lang="en-US" sz="2400" i="1" dirty="0"/>
              <a:t> </a:t>
            </a:r>
            <a:r>
              <a:rPr lang="en-US" sz="2400" dirty="0"/>
              <a:t>tab, in the Tables group, click the </a:t>
            </a:r>
            <a:r>
              <a:rPr lang="en-US" sz="2400" b="1" dirty="0"/>
              <a:t>Table</a:t>
            </a:r>
            <a:r>
              <a:rPr lang="en-US" sz="2400" dirty="0"/>
              <a:t> button. Select</a:t>
            </a:r>
            <a:r>
              <a:rPr lang="en-US" sz="2400" i="1" dirty="0"/>
              <a:t> </a:t>
            </a:r>
            <a:r>
              <a:rPr lang="en-US" sz="2400" b="1" dirty="0"/>
              <a:t>Insert Table</a:t>
            </a:r>
            <a:r>
              <a:rPr lang="en-US" sz="2400" dirty="0"/>
              <a:t> from the menu. The Insert Table dialog box appears.</a:t>
            </a:r>
          </a:p>
          <a:p>
            <a:pPr marL="457200" indent="-457200">
              <a:buFont typeface="+mj-lt"/>
              <a:buAutoNum type="arabicPeriod"/>
            </a:pPr>
            <a:r>
              <a:rPr lang="en-US" sz="2400" dirty="0" smtClean="0"/>
              <a:t>In </a:t>
            </a:r>
            <a:r>
              <a:rPr lang="en-US" sz="2400" dirty="0"/>
              <a:t>the Number</a:t>
            </a:r>
            <a:r>
              <a:rPr lang="en-US" sz="2400" b="1" dirty="0"/>
              <a:t> </a:t>
            </a:r>
            <a:r>
              <a:rPr lang="en-US" sz="2400" dirty="0"/>
              <a:t>of</a:t>
            </a:r>
            <a:r>
              <a:rPr lang="en-US" sz="2400" b="1" dirty="0"/>
              <a:t> </a:t>
            </a:r>
            <a:r>
              <a:rPr lang="en-US" sz="2400" dirty="0"/>
              <a:t>columns box, </a:t>
            </a:r>
            <a:r>
              <a:rPr lang="en-US" sz="2400" dirty="0" smtClean="0"/>
              <a:t/>
            </a:r>
            <a:br>
              <a:rPr lang="en-US" sz="2400" dirty="0" smtClean="0"/>
            </a:br>
            <a:r>
              <a:rPr lang="en-US" sz="2400" dirty="0" smtClean="0"/>
              <a:t>click </a:t>
            </a:r>
            <a:r>
              <a:rPr lang="en-US" sz="2400" dirty="0"/>
              <a:t>the </a:t>
            </a:r>
            <a:r>
              <a:rPr lang="en-US" sz="2400" b="1" dirty="0"/>
              <a:t>up arrow</a:t>
            </a:r>
            <a:r>
              <a:rPr lang="en-US" sz="2400" dirty="0"/>
              <a:t> until </a:t>
            </a:r>
            <a:r>
              <a:rPr lang="en-US" sz="2400" b="1" dirty="0"/>
              <a:t>9 </a:t>
            </a:r>
            <a:r>
              <a:rPr lang="en-US" sz="2400" dirty="0"/>
              <a:t>is </a:t>
            </a:r>
            <a:r>
              <a:rPr lang="en-US" sz="2400" dirty="0" smtClean="0"/>
              <a:t/>
            </a:r>
            <a:br>
              <a:rPr lang="en-US" sz="2400" dirty="0" smtClean="0"/>
            </a:br>
            <a:r>
              <a:rPr lang="en-US" sz="2400" dirty="0" smtClean="0"/>
              <a:t>displayed</a:t>
            </a:r>
            <a:r>
              <a:rPr lang="en-US" sz="2400" dirty="0"/>
              <a:t>.</a:t>
            </a:r>
          </a:p>
          <a:p>
            <a:pPr marL="457200" indent="-457200">
              <a:buFont typeface="+mj-lt"/>
              <a:buAutoNum type="arabicPeriod"/>
            </a:pPr>
            <a:r>
              <a:rPr lang="en-US" sz="2400" dirty="0" smtClean="0"/>
              <a:t>In </a:t>
            </a:r>
            <a:r>
              <a:rPr lang="en-US" sz="2400" dirty="0"/>
              <a:t>the Number of rows box, </a:t>
            </a:r>
            <a:r>
              <a:rPr lang="en-US" sz="2400" dirty="0" smtClean="0"/>
              <a:t/>
            </a:r>
            <a:br>
              <a:rPr lang="en-US" sz="2400" dirty="0" smtClean="0"/>
            </a:br>
            <a:r>
              <a:rPr lang="en-US" sz="2400" dirty="0" smtClean="0"/>
              <a:t>click </a:t>
            </a:r>
            <a:r>
              <a:rPr lang="en-US" sz="2400" dirty="0"/>
              <a:t>the </a:t>
            </a:r>
            <a:r>
              <a:rPr lang="en-US" sz="2400" b="1" dirty="0"/>
              <a:t>up</a:t>
            </a:r>
            <a:r>
              <a:rPr lang="en-US" sz="2400" dirty="0"/>
              <a:t> </a:t>
            </a:r>
            <a:r>
              <a:rPr lang="en-US" sz="2400" b="1" dirty="0"/>
              <a:t>arrow</a:t>
            </a:r>
            <a:r>
              <a:rPr lang="en-US" sz="2400" dirty="0"/>
              <a:t> until </a:t>
            </a:r>
            <a:r>
              <a:rPr lang="en-US" sz="2400" b="1" dirty="0"/>
              <a:t>3</a:t>
            </a:r>
            <a:r>
              <a:rPr lang="en-US" sz="2400" dirty="0"/>
              <a:t> is </a:t>
            </a:r>
            <a:r>
              <a:rPr lang="en-US" sz="2400" dirty="0" smtClean="0"/>
              <a:t/>
            </a:r>
            <a:br>
              <a:rPr lang="en-US" sz="2400" dirty="0" smtClean="0"/>
            </a:br>
            <a:r>
              <a:rPr lang="en-US" sz="2400" dirty="0" smtClean="0"/>
              <a:t>displayed</a:t>
            </a:r>
            <a:r>
              <a:rPr lang="en-US" sz="2400" dirty="0"/>
              <a:t>, as shown </a:t>
            </a:r>
            <a:r>
              <a:rPr lang="en-US" sz="2400" dirty="0" smtClean="0"/>
              <a:t>at right.</a:t>
            </a:r>
            <a:endParaRPr lang="en-US" sz="2400" dirty="0"/>
          </a:p>
        </p:txBody>
      </p:sp>
      <p:pic>
        <p:nvPicPr>
          <p:cNvPr id="2" name="Picture 1" descr="06.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3212976"/>
            <a:ext cx="3540760" cy="2526272"/>
          </a:xfrm>
          <a:prstGeom prst="rect">
            <a:avLst/>
          </a:prstGeom>
        </p:spPr>
      </p:pic>
    </p:spTree>
    <p:extLst>
      <p:ext uri="{BB962C8B-B14F-4D97-AF65-F5344CB8AC3E}">
        <p14:creationId xmlns:p14="http://schemas.microsoft.com/office/powerpoint/2010/main"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1857</TotalTime>
  <Words>5343</Words>
  <Application>Microsoft Office PowerPoint</Application>
  <PresentationFormat>On-screen Show (4:3)</PresentationFormat>
  <Paragraphs>373</Paragraphs>
  <Slides>72</Slides>
  <Notes>69</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template</vt:lpstr>
      <vt:lpstr>Creating Tables</vt:lpstr>
      <vt:lpstr>Objectives</vt:lpstr>
      <vt:lpstr>Creating a Table</vt:lpstr>
      <vt:lpstr>Creating a Table</vt:lpstr>
      <vt:lpstr>Inserting a Table by Dragging</vt:lpstr>
      <vt:lpstr>Step-by-Step: Insert a Table by Dragging</vt:lpstr>
      <vt:lpstr>Step-by-Step: Insert a Table by Dragging</vt:lpstr>
      <vt:lpstr>Using the Insert Table Dialog Box</vt:lpstr>
      <vt:lpstr>Step-by-Step: Use the Insert Table Dialog Box</vt:lpstr>
      <vt:lpstr>Step-by-Step: Use the Insert Table Dialog Box</vt:lpstr>
      <vt:lpstr>Drawing a Table</vt:lpstr>
      <vt:lpstr>Step-by-Step: Draw a Table</vt:lpstr>
      <vt:lpstr>Step-by-Step: Draw a Table</vt:lpstr>
      <vt:lpstr>Step-by-Step: Draw a Table</vt:lpstr>
      <vt:lpstr>Step-by-Step: Draw a Table</vt:lpstr>
      <vt:lpstr>Inserting a Quick Table</vt:lpstr>
      <vt:lpstr>Step-by-Step: Insert a Quick Table</vt:lpstr>
      <vt:lpstr>Step-by-Step: Insert a Quick Table</vt:lpstr>
      <vt:lpstr>Step-by-Step: Insert a Quick Table</vt:lpstr>
      <vt:lpstr>Software Orientation</vt:lpstr>
      <vt:lpstr>Formatting a Table</vt:lpstr>
      <vt:lpstr>Applying a Quick Style to a Table</vt:lpstr>
      <vt:lpstr>Step-by-Step: Apply a Quick Style to a Table</vt:lpstr>
      <vt:lpstr>Step-by-Step: Apply a Quick Style to a Table</vt:lpstr>
      <vt:lpstr>Turning Table Style Options On or Off</vt:lpstr>
      <vt:lpstr>Turning Table Style Options On or Off</vt:lpstr>
      <vt:lpstr>Step-by-Step: Turn  Table Style Options On or Off</vt:lpstr>
      <vt:lpstr>Software Orientation</vt:lpstr>
      <vt:lpstr>Software Orientation</vt:lpstr>
      <vt:lpstr>Managing Tables</vt:lpstr>
      <vt:lpstr>Resizing a Row or Column</vt:lpstr>
      <vt:lpstr>Step-by-Step: Resize a Row or Column</vt:lpstr>
      <vt:lpstr>Step-by-Step: Resize a Row or Column</vt:lpstr>
      <vt:lpstr>Step-by-Step: Resize a Row or Column</vt:lpstr>
      <vt:lpstr>Step-by-Step: Resize a Row or Column</vt:lpstr>
      <vt:lpstr>Step-by-Step: Resize a Row or Column</vt:lpstr>
      <vt:lpstr>Step-by-Step: Resize a Row or Column</vt:lpstr>
      <vt:lpstr>Moving a Row or Column</vt:lpstr>
      <vt:lpstr>Step-by-Step: Move a Row or Column</vt:lpstr>
      <vt:lpstr>Step-by-Step: Move a Row or Column</vt:lpstr>
      <vt:lpstr>Step-by-Step: Move a Row or Column</vt:lpstr>
      <vt:lpstr>Setting a Table’s Horizontal Alignment</vt:lpstr>
      <vt:lpstr>Step-by-Step: Set a Table’s  Horizontal Alignment</vt:lpstr>
      <vt:lpstr>Step-by-Step: Set a Table’s  Horizontal Alignment</vt:lpstr>
      <vt:lpstr>Creating a Header Row</vt:lpstr>
      <vt:lpstr>Step-by-Step: Create a Header Row</vt:lpstr>
      <vt:lpstr>Step-by-Step: Create a Header Row</vt:lpstr>
      <vt:lpstr>Step-by-Step: Create a Header Row</vt:lpstr>
      <vt:lpstr>Sorting a Table’s Contents</vt:lpstr>
      <vt:lpstr>Step-by-Step: Sort a Table’s Contents</vt:lpstr>
      <vt:lpstr>Step-by-Step: Sort a Table’s Contents</vt:lpstr>
      <vt:lpstr>Merging and Splitting Table Cells</vt:lpstr>
      <vt:lpstr>Step-by-Step: Merge and Split Table Cells </vt:lpstr>
      <vt:lpstr>Step-by-Step: Merge and Split Table Cells</vt:lpstr>
      <vt:lpstr>Step-by-Step: Merge and Split Table Cells</vt:lpstr>
      <vt:lpstr>Step-by-Step: Merge and Split Table Cells</vt:lpstr>
      <vt:lpstr>Step-by-Step: Merge and Split Table Cells</vt:lpstr>
      <vt:lpstr>Changing the Direction of Text in a Cell</vt:lpstr>
      <vt:lpstr>Changing the Position of Text in a Cell</vt:lpstr>
      <vt:lpstr>Step-by-Step: Change the Position  of Text in a Cell</vt:lpstr>
      <vt:lpstr>Step-by-Step: Change the  Direction of Text in a Cell</vt:lpstr>
      <vt:lpstr>Converting Text to Table or Table to Text</vt:lpstr>
      <vt:lpstr>Step-by-Step: Convert Text  to Table or Table to Text</vt:lpstr>
      <vt:lpstr>Step-by-Step: Convert Text  to Table or Table to Text</vt:lpstr>
      <vt:lpstr>Step-by-Step: Convert Text  to Table or Table to Text</vt:lpstr>
      <vt:lpstr>Step-by-Step: Convert Text  to Table or Table to Text</vt:lpstr>
      <vt:lpstr>Step-by-Step: Convert Text  to Table or Table to Text-by-Step:</vt:lpstr>
      <vt:lpstr>Step-by-Step: Convert Text  to Table or Table to Text</vt:lpstr>
      <vt:lpstr>Inserting and Deleting a Column or Row</vt:lpstr>
      <vt:lpstr>Step-by-Step: Insert and Delete  a Column or Row</vt:lpstr>
      <vt:lpstr>Step-by-Step: Insert and Delete  a Column or Row</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Jennifer Lartz</cp:lastModifiedBy>
  <cp:revision>243</cp:revision>
  <dcterms:created xsi:type="dcterms:W3CDTF">2011-08-08T12:10:51Z</dcterms:created>
  <dcterms:modified xsi:type="dcterms:W3CDTF">2012-11-09T21:26:38Z</dcterms:modified>
</cp:coreProperties>
</file>